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88.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Lst>
  <p:sldSz cy="5143500" cx="9144000"/>
  <p:notesSz cx="6858000" cy="9144000"/>
  <p:embeddedFontLst>
    <p:embeddedFont>
      <p:font typeface="Anton"/>
      <p:regular r:id="rId96"/>
    </p:embeddedFont>
    <p:embeddedFont>
      <p:font typeface="Didact Gothic"/>
      <p:regular r:id="rId97"/>
    </p:embeddedFont>
    <p:embeddedFont>
      <p:font typeface="Helvetica Neue"/>
      <p:regular r:id="rId98"/>
      <p:bold r:id="rId99"/>
      <p:italic r:id="rId100"/>
      <p:boldItalic r:id="rId101"/>
    </p:embeddedFont>
    <p:embeddedFont>
      <p:font typeface="Helvetica Neue Light"/>
      <p:regular r:id="rId102"/>
      <p:bold r:id="rId103"/>
      <p:italic r:id="rId104"/>
      <p:boldItalic r:id="rId105"/>
    </p:embeddedFont>
    <p:embeddedFont>
      <p:font typeface="DM Sans"/>
      <p:regular r:id="rId106"/>
      <p:bold r:id="rId107"/>
      <p:italic r:id="rId108"/>
      <p:boldItalic r:id="rId10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8DA395D-30A7-4EEC-9EED-AC941744C93F}">
  <a:tblStyle styleId="{58DA395D-30A7-4EEC-9EED-AC941744C93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DMSans-bold.fntdata"/><Relationship Id="rId106" Type="http://schemas.openxmlformats.org/officeDocument/2006/relationships/font" Target="fonts/DMSans-regular.fntdata"/><Relationship Id="rId105" Type="http://schemas.openxmlformats.org/officeDocument/2006/relationships/font" Target="fonts/HelveticaNeueLight-boldItalic.fntdata"/><Relationship Id="rId104" Type="http://schemas.openxmlformats.org/officeDocument/2006/relationships/font" Target="fonts/HelveticaNeueLight-italic.fntdata"/><Relationship Id="rId109" Type="http://schemas.openxmlformats.org/officeDocument/2006/relationships/font" Target="fonts/DMSans-boldItalic.fntdata"/><Relationship Id="rId108" Type="http://schemas.openxmlformats.org/officeDocument/2006/relationships/font" Target="fonts/DMSans-italic.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HelveticaNeueLight-bold.fntdata"/><Relationship Id="rId102" Type="http://schemas.openxmlformats.org/officeDocument/2006/relationships/font" Target="fonts/HelveticaNeueLight-regular.fntdata"/><Relationship Id="rId101" Type="http://schemas.openxmlformats.org/officeDocument/2006/relationships/font" Target="fonts/HelveticaNeue-boldItalic.fntdata"/><Relationship Id="rId100" Type="http://schemas.openxmlformats.org/officeDocument/2006/relationships/font" Target="fonts/HelveticaNeue-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font" Target="fonts/DidactGothic-regular.fntdata"/><Relationship Id="rId96" Type="http://schemas.openxmlformats.org/officeDocument/2006/relationships/font" Target="fonts/Anton-regular.fntdata"/><Relationship Id="rId11" Type="http://schemas.openxmlformats.org/officeDocument/2006/relationships/slide" Target="slides/slide5.xml"/><Relationship Id="rId99" Type="http://schemas.openxmlformats.org/officeDocument/2006/relationships/font" Target="fonts/HelveticaNeue-bold.fntdata"/><Relationship Id="rId10" Type="http://schemas.openxmlformats.org/officeDocument/2006/relationships/slide" Target="slides/slide4.xml"/><Relationship Id="rId98" Type="http://schemas.openxmlformats.org/officeDocument/2006/relationships/font" Target="fonts/HelveticaNeue-regular.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gif>
</file>

<file path=ppt/media/image34.gif>
</file>

<file path=ppt/media/image35.png>
</file>

<file path=ppt/media/image36.gif>
</file>

<file path=ppt/media/image37.png>
</file>

<file path=ppt/media/image38.png>
</file>

<file path=ppt/media/image39.gif>
</file>

<file path=ppt/media/image4.png>
</file>

<file path=ppt/media/image40.gif>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gif>
</file>

<file path=ppt/media/image51.png>
</file>

<file path=ppt/media/image52.png>
</file>

<file path=ppt/media/image53.gif>
</file>

<file path=ppt/media/image54.png>
</file>

<file path=ppt/media/image55.gif>
</file>

<file path=ppt/media/image56.gif>
</file>

<file path=ppt/media/image57.png>
</file>

<file path=ppt/media/image58.gif>
</file>

<file path=ppt/media/image59.png>
</file>

<file path=ppt/media/image6.png>
</file>

<file path=ppt/media/image60.gif>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presentation/d/1vieCGzAPuYf5vWsu8Xgbn_2Ax4QNLnXO/edit?usp=sharing&amp;ouid=103396586770751045195&amp;rtpof=true&amp;sd=true" TargetMode="External"/><Relationship Id="rId3" Type="http://schemas.openxmlformats.org/officeDocument/2006/relationships/hyperlink" Target="https://www.youtube.com/watch?v=PJL8iYTIY3E&amp;feature=youtu.be" TargetMode="Externa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eate.kahoot.it/details/97d4791a-afc1-4f50-a853-00d87ff79139" TargetMode="Externa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2ecc6d2b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2ecc6d2b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para la primera clase (después no va).</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2ecc6d2bb4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2ecc6d2bb4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0b5f7c3c5a_0_1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g10b5f7c3c5a_0_1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entre aprendizaje supervisado y no supervisado.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0b5f7c3c5a_0_1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10b5f7c3c5a_0_1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2ecc6d2bb4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2ecc6d2bb4_0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b5f7c3c5a_0_1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g10b5f7c3c5a_0_1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0b5f7c3c5a_0_1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10b5f7c3c5a_0_1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0b5f7c3c5a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0b5f7c3c5a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105b39ce3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105b39ce3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2ecc6d2bb4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2ecc6d2bb4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0b5f7c3c5a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0b5f7c3c5a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Los problemas de aprendizaje no supervisado se clasifican principalmente en dos categorías: Cluster (donde tenemos algoritmos como k-means. clustering </a:t>
            </a:r>
            <a:r>
              <a:rPr lang="es"/>
              <a:t>jerárquico</a:t>
            </a:r>
            <a:r>
              <a:rPr lang="es"/>
              <a:t>, modelos de mixturas gaussianas, o algoritmo basados en densidad como DBSCAN) y </a:t>
            </a:r>
            <a:r>
              <a:rPr lang="es"/>
              <a:t>Reducción</a:t>
            </a:r>
            <a:r>
              <a:rPr lang="es"/>
              <a:t> de dimensionalidad (como PCA, ICA, </a:t>
            </a:r>
            <a:r>
              <a:rPr lang="es"/>
              <a:t>Análisis</a:t>
            </a:r>
            <a:r>
              <a:rPr lang="es"/>
              <a:t> Factorial)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2ecc6d2bb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2ecc6d2bb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Colocar todas las clases.</a:t>
            </a:r>
            <a:endParaRPr>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0b5f7c3c5a_0_7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10b5f7c3c5a_0_7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0b5f7c3c5a_0_7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10b5f7c3c5a_0_7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0b5f7c3c5a_0_1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10b5f7c3c5a_0_1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0b5f7c3c5a_0_2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g10b5f7c3c5a_0_2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2ecc6d2bb4_0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2ecc6d2bb4_0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0b5f7c3c5a_0_2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g10b5f7c3c5a_0_2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0b5f7c3c5a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0b5f7c3c5a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Más ejemplos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105b39ce3a_2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g1105b39ce3a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0b5f7c3c5a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0b5f7c3c5a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Más ejemplos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2ecc6d2bb4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2ecc6d2bb4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2ecc6d2bb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2ecc6d2bb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2ecc6d2bb4_0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2ecc6d2bb4_0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0b5f7c3c5a_0_9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g10b5f7c3c5a_0_9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0b1fe239e0_0_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g10b1fe239e0_0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2ecc6d2bb4_0_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2ecc6d2bb4_0_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0b5f7c3c5a_0_2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g10b5f7c3c5a_0_2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200"/>
              </a:spcAft>
              <a:buClr>
                <a:schemeClr val="dk1"/>
              </a:buClr>
              <a:buSzPts val="605"/>
              <a:buFont typeface="Arial"/>
              <a:buNone/>
            </a:pPr>
            <a:r>
              <a:rPr lang="es" sz="1235">
                <a:solidFill>
                  <a:schemeClr val="dk1"/>
                </a:solidFill>
                <a:latin typeface="Helvetica Neue Light"/>
                <a:ea typeface="Helvetica Neue Light"/>
                <a:cs typeface="Helvetica Neue Light"/>
                <a:sym typeface="Helvetica Neue Light"/>
              </a:rPr>
              <a:t>No requieren que el usuario especifique el número de clústeres de antemano. Devuelve una salida (normalmente como un dendrograma), y el usuario decide el número apropiado de clústeres (manual o algorítmica). Manualmente, el usuario puede cortar el dendrograma donde los grupos fusionados están demasiado separados. Alternativamente, el usuario puede simplemente devolver un número específico de clústeres (similar a k-means).</a:t>
            </a:r>
            <a:endParaRPr sz="1200">
              <a:latin typeface="Helvetica Neue Light"/>
              <a:ea typeface="Helvetica Neue Light"/>
              <a:cs typeface="Helvetica Neue Light"/>
              <a:sym typeface="Helvetica Neue Light"/>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0b5f7c3c5a_0_2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g10b5f7c3c5a_0_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0b5f7c3c5a_0_2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g10b5f7c3c5a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0b5f7c3c5a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0b5f7c3c5a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0b1fe239e0_0_1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5" name="Google Shape;405;g10b1fe239e0_0_1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2ecc6d2bb4_0_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2ecc6d2bb4_0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2ecc6d2bb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2ecc6d2bb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10b5f7c3c5a_0_2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6" name="Google Shape;416;g10b5f7c3c5a_0_2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10b5f7c3c5a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10b5f7c3c5a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10b5f7c3c5a_0_2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0" name="Google Shape;430;g10b5f7c3c5a_0_2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0b5f7c3c5a_0_30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6" name="Google Shape;436;g10b5f7c3c5a_0_3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0b5f7c3c5a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0b5f7c3c5a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Usualmente podemos medir que tan parecido es un individuo/objeto a otro por medio de medidas de similitud (e.g Jaccard, Michener, Sokal, Rogers, Dice, Hamman, Ochisi, Gowers, Pearson o Russel), sin embargo también podemos medir </a:t>
            </a:r>
            <a:r>
              <a:rPr lang="es"/>
              <a:t>qué</a:t>
            </a:r>
            <a:r>
              <a:rPr lang="es"/>
              <a:t> tan diferente es un individuo/objeto a otro por </a:t>
            </a:r>
            <a:r>
              <a:rPr lang="es"/>
              <a:t>medidas</a:t>
            </a:r>
            <a:r>
              <a:rPr lang="es"/>
              <a:t> de disimilitud (e.g. Distancia </a:t>
            </a:r>
            <a:r>
              <a:rPr lang="es"/>
              <a:t>Euclidiana</a:t>
            </a:r>
            <a:r>
              <a:rPr lang="es"/>
              <a:t>, Manhattan, Minkowski, Chebysev o Canberra)</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2ecc6d2bb4_0_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12ecc6d2bb4_0_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Usualmente podemos medir que tan parecido es un individuo/objeto a otro por medio de medidas de similitud (e.g Jaccard, Michener, Sokal, Rogers, Dice, Hamman, Ochisi, Gowers, Pearson o Russel), sin embargo también podemos medir qué tan diferente es un individuo/objeto a otro por medidas de disimilitud (e.g. Distancia Euclidiana, Manhattan, Minkowski, Chebysev o Canberra)</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0b1fe239e0_0_1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g10b1fe239e0_0_1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2ecc6d2bb4_0_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2ecc6d2bb4_0_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08b42f5b64_1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g108b42f5b64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108b42f5b64_1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g108b42f5b64_1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0b5f7c3c5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0b5f7c3c5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0b1fe239e0_0_1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 name="Google Shape;482;g10b1fe239e0_0_1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12ecc6d2bb4_0_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12ecc6d2bb4_0_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ACTIVIDAD que se puede llevar a cabo en formato “Breakout Rooms”</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el profesor:</a:t>
            </a:r>
            <a:endParaRPr b="1">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Crear breakout rooms para los equipos. De no saber cómo, favor de revisar el siguiente tutorial: </a:t>
            </a:r>
            <a:endParaRPr>
              <a:solidFill>
                <a:schemeClr val="dk1"/>
              </a:solidFill>
              <a:latin typeface="DM Sans"/>
              <a:ea typeface="DM Sans"/>
              <a:cs typeface="DM Sans"/>
              <a:sym typeface="DM Sans"/>
            </a:endParaRPr>
          </a:p>
          <a:p>
            <a:pPr indent="-298450" lvl="1" marL="914400" rtl="0" algn="l">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PPT: </a:t>
            </a:r>
            <a:r>
              <a:rPr lang="es" u="sng">
                <a:solidFill>
                  <a:schemeClr val="hlink"/>
                </a:solidFill>
                <a:latin typeface="DM Sans"/>
                <a:ea typeface="DM Sans"/>
                <a:cs typeface="DM Sans"/>
                <a:sym typeface="DM Sans"/>
                <a:hlinkClick r:id="rId2"/>
              </a:rPr>
              <a:t>https://docs.google.com/presentation/d/1vieCGzAPuYf5vWsu8Xgbn_2Ax4QNLnXO/edit?usp=sharing&amp;ouid=103396586770751045195&amp;rtpof=true&amp;sd=true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1" marL="914400" rtl="0" algn="l">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video: </a:t>
            </a:r>
            <a:r>
              <a:rPr lang="es" u="sng">
                <a:solidFill>
                  <a:schemeClr val="hlink"/>
                </a:solidFill>
                <a:latin typeface="DM Sans"/>
                <a:ea typeface="DM Sans"/>
                <a:cs typeface="DM Sans"/>
                <a:sym typeface="DM Sans"/>
                <a:hlinkClick r:id="rId3"/>
              </a:rPr>
              <a:t>https://www.youtube.com/watch?v=PJL8iYTIY3E&amp;feature=youtu.be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Se recomienda que los equipos sean de números pares, máximo 4 participantes por equipo y de así requerirse, ser acompañados por un tutor.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12ecc6d2bb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12ecc6d2bb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2ecc6d2bb4_0_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2ecc6d2bb4_0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2ecc6d2bb4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12ecc6d2bb4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Obligatoria siempre.</a:t>
            </a:r>
            <a:r>
              <a:rPr lang="es">
                <a:solidFill>
                  <a:schemeClr val="dk1"/>
                </a:solidFill>
                <a:latin typeface="DM Sans"/>
                <a:ea typeface="DM Sans"/>
                <a:cs typeface="DM Sans"/>
                <a:sym typeface="DM Sans"/>
              </a:rPr>
              <a:t> A la hora del Break, entre 5 y 10 minutos. Considerar ubicar este espacio en un momento adecuado de la clase. Al volver, mostrar los resultados de la pregunta del anterior slide y generar un breve intercambio.</a:t>
            </a:r>
            <a:endParaRPr>
              <a:latin typeface="DM Sans"/>
              <a:ea typeface="DM Sans"/>
              <a:cs typeface="DM Sans"/>
              <a:sym typeface="DM San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2ecc6d2bb4_0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12ecc6d2bb4_0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10b5f7c3c5a_0_3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3" name="Google Shape;533;g10b5f7c3c5a_0_3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12ecc6d2bb4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12ecc6d2bb4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el contenido más importante de la clase. En una presentación de 50 slides usar máximo 5 de estas.</a:t>
            </a:r>
            <a:endParaRPr>
              <a:latin typeface="DM Sans"/>
              <a:ea typeface="DM Sans"/>
              <a:cs typeface="DM Sans"/>
              <a:sym typeface="DM San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10b5f7c3c5a_0_3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0" name="Google Shape;550;g10b5f7c3c5a_0_3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10b5f7c3c5a_0_3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7" name="Google Shape;557;g10b5f7c3c5a_0_3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2ecc6d2bb4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2ecc6d2bb4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u="sng">
                <a:solidFill>
                  <a:schemeClr val="hlink"/>
                </a:solidFill>
                <a:hlinkClick r:id="rId2"/>
              </a:rPr>
              <a:t>https://create.kahoot.it/details/97d4791a-afc1-4f50-a853-00d87ff79139</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12ecc6d2bb4_0_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12ecc6d2bb4_0_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12ecc6d2bb4_0_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12ecc6d2bb4_0_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108b42f5b64_1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3" name="Google Shape;583;g108b42f5b64_1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108b42f5b64_1_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0" name="Google Shape;590;g108b42f5b64_1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12ecc6d2bb4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12ecc6d2bb4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108b42f5b64_1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1" name="Google Shape;601;g108b42f5b64_1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12ecc6d2bb4_0_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12ecc6d2bb4_0_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10b5f7c3c5a_0_3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3" name="Google Shape;613;g10b5f7c3c5a_0_3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0b5f7c3c5a_0_3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3" name="Google Shape;623;g10b5f7c3c5a_0_3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10b5f7c3c5a_0_4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2" name="Google Shape;632;g10b5f7c3c5a_0_4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0b5f7c3c5a_0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g10b5f7c3c5a_0_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t/>
            </a:r>
            <a:endParaRPr b="1" sz="1800">
              <a:solidFill>
                <a:schemeClr val="dk1"/>
              </a:solidFill>
              <a:latin typeface="Didact Gothic"/>
              <a:ea typeface="Didact Gothic"/>
              <a:cs typeface="Didact Gothic"/>
              <a:sym typeface="Didact Gothic"/>
            </a:endParaRPr>
          </a:p>
          <a:p>
            <a:pPr indent="0" lvl="0" marL="0" rtl="0" algn="l">
              <a:lnSpc>
                <a:spcPct val="100000"/>
              </a:lnSpc>
              <a:spcBef>
                <a:spcPts val="1100"/>
              </a:spcBef>
              <a:spcAft>
                <a:spcPts val="0"/>
              </a:spcAft>
              <a:buSzPts val="1100"/>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10b5f7c3c5a_0_4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0" name="Google Shape;640;g10b5f7c3c5a_0_4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10b5f7c3c5a_0_4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6" name="Google Shape;646;g10b5f7c3c5a_0_4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10b5f7c3c5a_0_4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3" name="Google Shape;653;g10b5f7c3c5a_0_4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12ecc6d2bb4_0_10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12ecc6d2bb4_0_10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10b5f7c3c5a_0_4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6" name="Google Shape;666;g10b5f7c3c5a_0_4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10b5f7c3c5a_0_4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3" name="Google Shape;673;g10b5f7c3c5a_0_4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10b1fe239e0_0_1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3" name="Google Shape;683;g10b1fe239e0_0_1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10b1fe239e0_0_2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1" name="Google Shape;691;g10b1fe239e0_0_2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10b1fe239e0_0_2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7" name="Google Shape;697;g10b1fe239e0_0_2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10b1fe239e0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10b1fe239e0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2ecc6d2bb4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2ecc6d2bb4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12ecc6d2bb4_0_1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12ecc6d2bb4_0_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12ecc6d2bb4_0_1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12ecc6d2bb4_0_1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12ecc6d2bb4_0_1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12ecc6d2bb4_0_1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12ecc6d2bb4_0_1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12ecc6d2bb4_0_1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Se sugiere ubicar al finalizar la explicación de algún tema, para abrir formalmente el espacio de preguntas y ordenar la interacción.</a:t>
            </a:r>
            <a:endParaRPr>
              <a:latin typeface="DM Sans"/>
              <a:ea typeface="DM Sans"/>
              <a:cs typeface="DM Sans"/>
              <a:sym typeface="DM Sans"/>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12ecc6d2bb4_0_1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12ecc6d2bb4_0_1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Se puede usar para comenzar o finalizar la clase, según sea más conveniente..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Glosario</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Repasa y define rápidamente los conceptos centrales acumulados. Ayuda a los estudiantes a recuperar aquellos saberes que se darán por dados.</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Sugerencia:</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Puede incorporarse links e imágenes que apoyen al concepto presentado.</a:t>
            </a:r>
            <a:endParaRPr>
              <a:latin typeface="DM Sans"/>
              <a:ea typeface="DM Sans"/>
              <a:cs typeface="DM Sans"/>
              <a:sym typeface="DM Sans"/>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12ecc6d2bb4_0_1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12ecc6d2bb4_0_1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12ecc6d2bb4_0_1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12ecc6d2bb4_0_1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accent1"/>
              </a:solidFill>
              <a:latin typeface="DM Sans"/>
              <a:ea typeface="DM Sans"/>
              <a:cs typeface="DM Sans"/>
              <a:sym typeface="DM Sans"/>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12ecc6d2bb4_0_1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12ecc6d2bb4_0_1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 Completar el resumen con palabras claves de lo visto. En caso de cerrar con el “mapa de conceptos” se puede sacar. </a:t>
            </a:r>
            <a:endParaRPr>
              <a:latin typeface="DM Sans"/>
              <a:ea typeface="DM Sans"/>
              <a:cs typeface="DM Sans"/>
              <a:sym typeface="DM Sans"/>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12ecc6d2bb4_0_1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12ecc6d2bb4_0_1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g12ecc6d2bb4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 name="Google Shape;801;g12ecc6d2bb4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0f63d6c46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g10f63d6c46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En este caso vemos un ejemplo de lo que es aprendizaje no supervisado. Usualmente el flujo de trabajo es con los datos crudos (raw data) que pasan por un algoritmo que procesa los datos y obtiene como resultado una clusterización o una reducción de dimensionalidad.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 Id="rId3"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 Id="rId3"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1.png"/><Relationship Id="rId3"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1.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750"/>
              </a:spcBef>
              <a:spcAft>
                <a:spcPts val="0"/>
              </a:spcAft>
              <a:buClr>
                <a:schemeClr val="dk1"/>
              </a:buClr>
              <a:buSzPts val="1800"/>
              <a:buChar char="•"/>
              <a:defRPr/>
            </a:lvl1pPr>
            <a:lvl2pPr indent="-342900" lvl="1" marL="914400" rtl="0" algn="l">
              <a:lnSpc>
                <a:spcPct val="90000"/>
              </a:lnSpc>
              <a:spcBef>
                <a:spcPts val="375"/>
              </a:spcBef>
              <a:spcAft>
                <a:spcPts val="0"/>
              </a:spcAft>
              <a:buClr>
                <a:schemeClr val="dk1"/>
              </a:buClr>
              <a:buSzPts val="1800"/>
              <a:buChar char="•"/>
              <a:defRPr/>
            </a:lvl2pPr>
            <a:lvl3pPr indent="-342900" lvl="2" marL="1371600" rtl="0" algn="l">
              <a:lnSpc>
                <a:spcPct val="90000"/>
              </a:lnSpc>
              <a:spcBef>
                <a:spcPts val="375"/>
              </a:spcBef>
              <a:spcAft>
                <a:spcPts val="0"/>
              </a:spcAft>
              <a:buClr>
                <a:schemeClr val="dk1"/>
              </a:buClr>
              <a:buSzPts val="1800"/>
              <a:buChar char="•"/>
              <a:defRPr/>
            </a:lvl3pPr>
            <a:lvl4pPr indent="-342900" lvl="3" marL="1828800" rtl="0" algn="l">
              <a:lnSpc>
                <a:spcPct val="90000"/>
              </a:lnSpc>
              <a:spcBef>
                <a:spcPts val="375"/>
              </a:spcBef>
              <a:spcAft>
                <a:spcPts val="0"/>
              </a:spcAft>
              <a:buClr>
                <a:schemeClr val="dk1"/>
              </a:buClr>
              <a:buSzPts val="1800"/>
              <a:buChar char="•"/>
              <a:defRPr/>
            </a:lvl4pPr>
            <a:lvl5pPr indent="-342900" lvl="4" marL="2286000" rtl="0" algn="l">
              <a:lnSpc>
                <a:spcPct val="90000"/>
              </a:lnSpc>
              <a:spcBef>
                <a:spcPts val="375"/>
              </a:spcBef>
              <a:spcAft>
                <a:spcPts val="0"/>
              </a:spcAft>
              <a:buClr>
                <a:schemeClr val="dk1"/>
              </a:buClr>
              <a:buSzPts val="1800"/>
              <a:buChar char="•"/>
              <a:defRPr/>
            </a:lvl5pPr>
            <a:lvl6pPr indent="-342900" lvl="5" marL="2743200" rtl="0" algn="l">
              <a:lnSpc>
                <a:spcPct val="90000"/>
              </a:lnSpc>
              <a:spcBef>
                <a:spcPts val="375"/>
              </a:spcBef>
              <a:spcAft>
                <a:spcPts val="0"/>
              </a:spcAft>
              <a:buClr>
                <a:schemeClr val="dk1"/>
              </a:buClr>
              <a:buSzPts val="1800"/>
              <a:buChar char="•"/>
              <a:defRPr/>
            </a:lvl6pPr>
            <a:lvl7pPr indent="-342900" lvl="6" marL="3200400" rtl="0" algn="l">
              <a:lnSpc>
                <a:spcPct val="90000"/>
              </a:lnSpc>
              <a:spcBef>
                <a:spcPts val="375"/>
              </a:spcBef>
              <a:spcAft>
                <a:spcPts val="0"/>
              </a:spcAft>
              <a:buClr>
                <a:schemeClr val="dk1"/>
              </a:buClr>
              <a:buSzPts val="1800"/>
              <a:buChar char="•"/>
              <a:defRPr/>
            </a:lvl7pPr>
            <a:lvl8pPr indent="-342900" lvl="7" marL="3657600" rtl="0" algn="l">
              <a:lnSpc>
                <a:spcPct val="90000"/>
              </a:lnSpc>
              <a:spcBef>
                <a:spcPts val="375"/>
              </a:spcBef>
              <a:spcAft>
                <a:spcPts val="0"/>
              </a:spcAft>
              <a:buClr>
                <a:schemeClr val="dk1"/>
              </a:buClr>
              <a:buSzPts val="1800"/>
              <a:buChar char="•"/>
              <a:defRPr/>
            </a:lvl8pPr>
            <a:lvl9pPr indent="-342900" lvl="8" marL="4114800" rtl="0" algn="l">
              <a:lnSpc>
                <a:spcPct val="90000"/>
              </a:lnSpc>
              <a:spcBef>
                <a:spcPts val="375"/>
              </a:spcBef>
              <a:spcAft>
                <a:spcPts val="0"/>
              </a:spcAft>
              <a:buClr>
                <a:schemeClr val="dk1"/>
              </a:buClr>
              <a:buSzPts val="1800"/>
              <a:buChar char="•"/>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1">
  <p:cSld name="Diseño personalizado 2">
    <p:spTree>
      <p:nvGrpSpPr>
        <p:cNvPr id="56" name="Shape 56"/>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57" name="Shape 57"/>
        <p:cNvGrpSpPr/>
        <p:nvPr/>
      </p:nvGrpSpPr>
      <p:grpSpPr>
        <a:xfrm>
          <a:off x="0" y="0"/>
          <a:ext cx="0" cy="0"/>
          <a:chOff x="0" y="0"/>
          <a:chExt cx="0" cy="0"/>
        </a:xfrm>
      </p:grpSpPr>
      <p:pic>
        <p:nvPicPr>
          <p:cNvPr id="58" name="Google Shape;58;p15"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59" name="Shape 59"/>
        <p:cNvGrpSpPr/>
        <p:nvPr/>
      </p:nvGrpSpPr>
      <p:grpSpPr>
        <a:xfrm>
          <a:off x="0" y="0"/>
          <a:ext cx="0" cy="0"/>
          <a:chOff x="0" y="0"/>
          <a:chExt cx="0" cy="0"/>
        </a:xfrm>
      </p:grpSpPr>
      <p:pic>
        <p:nvPicPr>
          <p:cNvPr id="60" name="Google Shape;60;p16" title="logo coderhouse"/>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_2">
    <p:bg>
      <p:bgPr>
        <a:blipFill>
          <a:blip r:embed="rId2">
            <a:alphaModFix/>
          </a:blip>
          <a:stretch>
            <a:fillRect/>
          </a:stretch>
        </a:blipFill>
      </p:bgPr>
    </p:bg>
    <p:spTree>
      <p:nvGrpSpPr>
        <p:cNvPr id="61" name="Shape 61"/>
        <p:cNvGrpSpPr/>
        <p:nvPr/>
      </p:nvGrpSpPr>
      <p:grpSpPr>
        <a:xfrm>
          <a:off x="0" y="0"/>
          <a:ext cx="0" cy="0"/>
          <a:chOff x="0" y="0"/>
          <a:chExt cx="0" cy="0"/>
        </a:xfrm>
      </p:grpSpPr>
      <p:pic>
        <p:nvPicPr>
          <p:cNvPr id="62" name="Google Shape;62;p17"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63" name="Shape 63"/>
        <p:cNvGrpSpPr/>
        <p:nvPr/>
      </p:nvGrpSpPr>
      <p:grpSpPr>
        <a:xfrm>
          <a:off x="0" y="0"/>
          <a:ext cx="0" cy="0"/>
          <a:chOff x="0" y="0"/>
          <a:chExt cx="0" cy="0"/>
        </a:xfrm>
      </p:grpSpPr>
      <p:pic>
        <p:nvPicPr>
          <p:cNvPr id="64" name="Google Shape;64;p18"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65" name="Shape 65"/>
        <p:cNvGrpSpPr/>
        <p:nvPr/>
      </p:nvGrpSpPr>
      <p:grpSpPr>
        <a:xfrm>
          <a:off x="0" y="0"/>
          <a:ext cx="0" cy="0"/>
          <a:chOff x="0" y="0"/>
          <a:chExt cx="0" cy="0"/>
        </a:xfrm>
      </p:grpSpPr>
      <p:pic>
        <p:nvPicPr>
          <p:cNvPr id="66" name="Google Shape;66;p19" title="logo coderhouse"/>
          <p:cNvPicPr preferRelativeResize="0"/>
          <p:nvPr/>
        </p:nvPicPr>
        <p:blipFill>
          <a:blip r:embed="rId2">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_2">
    <p:bg>
      <p:bgPr>
        <a:blipFill>
          <a:blip r:embed="rId2">
            <a:alphaModFix/>
          </a:blip>
          <a:stretch>
            <a:fillRect/>
          </a:stretch>
        </a:blipFill>
      </p:bgPr>
    </p:bg>
    <p:spTree>
      <p:nvGrpSpPr>
        <p:cNvPr id="67" name="Shape 67"/>
        <p:cNvGrpSpPr/>
        <p:nvPr/>
      </p:nvGrpSpPr>
      <p:grpSpPr>
        <a:xfrm>
          <a:off x="0" y="0"/>
          <a:ext cx="0" cy="0"/>
          <a:chOff x="0" y="0"/>
          <a:chExt cx="0" cy="0"/>
        </a:xfrm>
      </p:grpSpPr>
      <p:sp>
        <p:nvSpPr>
          <p:cNvPr id="68" name="Google Shape;68;p20"/>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9" name="Google Shape;69;p20"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70" name="Shape 70"/>
        <p:cNvGrpSpPr/>
        <p:nvPr/>
      </p:nvGrpSpPr>
      <p:grpSpPr>
        <a:xfrm>
          <a:off x="0" y="0"/>
          <a:ext cx="0" cy="0"/>
          <a:chOff x="0" y="0"/>
          <a:chExt cx="0" cy="0"/>
        </a:xfrm>
      </p:grpSpPr>
      <p:pic>
        <p:nvPicPr>
          <p:cNvPr id="71" name="Google Shape;71;p21"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1">
  <p:cSld name="SECTION_HEADER_1_1_1_1_1_1_1_3">
    <p:bg>
      <p:bgPr>
        <a:blipFill>
          <a:blip r:embed="rId2">
            <a:alphaModFix/>
          </a:blip>
          <a:stretch>
            <a:fillRect/>
          </a:stretch>
        </a:blipFill>
      </p:bgPr>
    </p:bg>
    <p:spTree>
      <p:nvGrpSpPr>
        <p:cNvPr id="72" name="Shape 72"/>
        <p:cNvGrpSpPr/>
        <p:nvPr/>
      </p:nvGrpSpPr>
      <p:grpSpPr>
        <a:xfrm>
          <a:off x="0" y="0"/>
          <a:ext cx="0" cy="0"/>
          <a:chOff x="0" y="0"/>
          <a:chExt cx="0" cy="0"/>
        </a:xfrm>
      </p:grpSpPr>
      <p:sp>
        <p:nvSpPr>
          <p:cNvPr id="73" name="Google Shape;73;p22"/>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4" name="Google Shape;74;p22"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1">
  <p:cSld name="SECTION_HEADER_1_1_1_1_1_1_1_1_1_3">
    <p:bg>
      <p:bgPr>
        <a:blipFill>
          <a:blip r:embed="rId2">
            <a:alphaModFix/>
          </a:blip>
          <a:stretch>
            <a:fillRect/>
          </a:stretch>
        </a:blipFill>
      </p:bgPr>
    </p:bg>
    <p:spTree>
      <p:nvGrpSpPr>
        <p:cNvPr id="75" name="Shape 75"/>
        <p:cNvGrpSpPr/>
        <p:nvPr/>
      </p:nvGrpSpPr>
      <p:grpSpPr>
        <a:xfrm>
          <a:off x="0" y="0"/>
          <a:ext cx="0" cy="0"/>
          <a:chOff x="0" y="0"/>
          <a:chExt cx="0" cy="0"/>
        </a:xfrm>
      </p:grpSpPr>
      <p:pic>
        <p:nvPicPr>
          <p:cNvPr id="76" name="Google Shape;76;p23"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2">
  <p:cSld name="SECTION_HEADER_1_1_1_1_1_1_1_1_1_4">
    <p:bg>
      <p:bgPr>
        <a:blipFill>
          <a:blip r:embed="rId2">
            <a:alphaModFix/>
          </a:blip>
          <a:stretch>
            <a:fillRect/>
          </a:stretch>
        </a:blipFill>
      </p:bgPr>
    </p:bg>
    <p:spTree>
      <p:nvGrpSpPr>
        <p:cNvPr id="77" name="Shape 77"/>
        <p:cNvGrpSpPr/>
        <p:nvPr/>
      </p:nvGrpSpPr>
      <p:grpSpPr>
        <a:xfrm>
          <a:off x="0" y="0"/>
          <a:ext cx="0" cy="0"/>
          <a:chOff x="0" y="0"/>
          <a:chExt cx="0" cy="0"/>
        </a:xfrm>
      </p:grpSpPr>
      <p:pic>
        <p:nvPicPr>
          <p:cNvPr id="78" name="Google Shape;78;p24"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79" name="Shape 79"/>
        <p:cNvGrpSpPr/>
        <p:nvPr/>
      </p:nvGrpSpPr>
      <p:grpSpPr>
        <a:xfrm>
          <a:off x="0" y="0"/>
          <a:ext cx="0" cy="0"/>
          <a:chOff x="0" y="0"/>
          <a:chExt cx="0" cy="0"/>
        </a:xfrm>
      </p:grpSpPr>
      <p:pic>
        <p:nvPicPr>
          <p:cNvPr id="80" name="Google Shape;80;p25"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p:cSld name="SECTION_HEADER_1_1_1_1_1">
    <p:bg>
      <p:bgPr>
        <a:blipFill>
          <a:blip r:embed="rId2">
            <a:alphaModFix/>
          </a:blip>
          <a:stretch>
            <a:fillRect/>
          </a:stretch>
        </a:blipFill>
      </p:bgPr>
    </p:bg>
    <p:spTree>
      <p:nvGrpSpPr>
        <p:cNvPr id="81" name="Shape 81"/>
        <p:cNvGrpSpPr/>
        <p:nvPr/>
      </p:nvGrpSpPr>
      <p:grpSpPr>
        <a:xfrm>
          <a:off x="0" y="0"/>
          <a:ext cx="0" cy="0"/>
          <a:chOff x="0" y="0"/>
          <a:chExt cx="0" cy="0"/>
        </a:xfrm>
      </p:grpSpPr>
      <p:pic>
        <p:nvPicPr>
          <p:cNvPr id="82" name="Google Shape;82;p26"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1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32.png"/><Relationship Id="rId4" Type="http://schemas.openxmlformats.org/officeDocument/2006/relationships/image" Target="../media/image21.png"/><Relationship Id="rId5"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image" Target="../media/image28.png"/><Relationship Id="rId4" Type="http://schemas.openxmlformats.org/officeDocument/2006/relationships/image" Target="../media/image20.png"/><Relationship Id="rId5" Type="http://schemas.openxmlformats.org/officeDocument/2006/relationships/image" Target="../media/image36.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image" Target="../media/image25.png"/><Relationship Id="rId4" Type="http://schemas.openxmlformats.org/officeDocument/2006/relationships/image" Target="../media/image38.png"/><Relationship Id="rId5" Type="http://schemas.openxmlformats.org/officeDocument/2006/relationships/image" Target="../media/image39.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 Id="rId3" Type="http://schemas.openxmlformats.org/officeDocument/2006/relationships/image" Target="../media/image33.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 Id="rId3"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 Id="rId3" Type="http://schemas.openxmlformats.org/officeDocument/2006/relationships/image" Target="../media/image3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 Id="rId3" Type="http://schemas.openxmlformats.org/officeDocument/2006/relationships/image" Target="../media/image34.gi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0.xml"/><Relationship Id="rId3" Type="http://schemas.openxmlformats.org/officeDocument/2006/relationships/image" Target="../media/image3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1.xml"/><Relationship Id="rId3" Type="http://schemas.openxmlformats.org/officeDocument/2006/relationships/image" Target="../media/image40.gi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3.xml"/><Relationship Id="rId3" Type="http://schemas.openxmlformats.org/officeDocument/2006/relationships/hyperlink" Target="https://medium.com/@tuhinmukherjee74/different-types-of-distances-used-in-machine-learning-8f541bbdce8" TargetMode="External"/><Relationship Id="rId4" Type="http://schemas.openxmlformats.org/officeDocument/2006/relationships/image" Target="../media/image3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4.xml"/><Relationship Id="rId3" Type="http://schemas.openxmlformats.org/officeDocument/2006/relationships/image" Target="../media/image4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 Id="rId3" Type="http://schemas.openxmlformats.org/officeDocument/2006/relationships/image" Target="../media/image4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8.xml"/><Relationship Id="rId3" Type="http://schemas.openxmlformats.org/officeDocument/2006/relationships/image" Target="../media/image4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9.xml"/><Relationship Id="rId3" Type="http://schemas.openxmlformats.org/officeDocument/2006/relationships/image" Target="../media/image4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 Id="rId3" Type="http://schemas.openxmlformats.org/officeDocument/2006/relationships/image" Target="../media/image4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2.xml"/><Relationship Id="rId3" Type="http://schemas.openxmlformats.org/officeDocument/2006/relationships/image" Target="../media/image4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3.xml"/><Relationship Id="rId3" Type="http://schemas.openxmlformats.org/officeDocument/2006/relationships/image" Target="../media/image48.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6.xml"/><Relationship Id="rId3" Type="http://schemas.openxmlformats.org/officeDocument/2006/relationships/image" Target="../media/image4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7.xml"/><Relationship Id="rId3" Type="http://schemas.openxmlformats.org/officeDocument/2006/relationships/image" Target="../media/image4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8.xml"/><Relationship Id="rId3" Type="http://schemas.openxmlformats.org/officeDocument/2006/relationships/image" Target="../media/image56.gi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5.xml"/><Relationship Id="rId3" Type="http://schemas.openxmlformats.org/officeDocument/2006/relationships/image" Target="../media/image46.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7.xml"/><Relationship Id="rId3" Type="http://schemas.openxmlformats.org/officeDocument/2006/relationships/image" Target="../media/image50.gif"/><Relationship Id="rId4" Type="http://schemas.openxmlformats.org/officeDocument/2006/relationships/image" Target="../media/image60.gi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8.xml"/><Relationship Id="rId3" Type="http://schemas.openxmlformats.org/officeDocument/2006/relationships/image" Target="../media/image49.png"/><Relationship Id="rId4" Type="http://schemas.openxmlformats.org/officeDocument/2006/relationships/image" Target="../media/image52.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9.xml"/><Relationship Id="rId3" Type="http://schemas.openxmlformats.org/officeDocument/2006/relationships/image" Target="../media/image5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0.xml"/><Relationship Id="rId3" Type="http://schemas.openxmlformats.org/officeDocument/2006/relationships/image" Target="../media/image53.gi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2.xml"/><Relationship Id="rId3" Type="http://schemas.openxmlformats.org/officeDocument/2006/relationships/image" Target="../media/image55.gi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4.xml"/><Relationship Id="rId3" Type="http://schemas.openxmlformats.org/officeDocument/2006/relationships/image" Target="../media/image58.gi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5.xml"/><Relationship Id="rId3" Type="http://schemas.openxmlformats.org/officeDocument/2006/relationships/image" Target="../media/image54.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6.xml"/><Relationship Id="rId3" Type="http://schemas.openxmlformats.org/officeDocument/2006/relationships/image" Target="../media/image59.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8.xml"/><Relationship Id="rId3" Type="http://schemas.openxmlformats.org/officeDocument/2006/relationships/image" Target="../media/image6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9.xml"/><Relationship Id="rId3" Type="http://schemas.openxmlformats.org/officeDocument/2006/relationships/image" Target="../media/image62.png"/><Relationship Id="rId4" Type="http://schemas.openxmlformats.org/officeDocument/2006/relationships/image" Target="../media/image63.png"/><Relationship Id="rId5" Type="http://schemas.openxmlformats.org/officeDocument/2006/relationships/image" Target="../media/image66.png"/><Relationship Id="rId6" Type="http://schemas.openxmlformats.org/officeDocument/2006/relationships/image" Target="../media/image65.png"/><Relationship Id="rId7" Type="http://schemas.openxmlformats.org/officeDocument/2006/relationships/image" Target="../media/image6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0.xml"/><Relationship Id="rId3" Type="http://schemas.openxmlformats.org/officeDocument/2006/relationships/image" Target="../media/image67.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1.xml"/><Relationship Id="rId3" Type="http://schemas.openxmlformats.org/officeDocument/2006/relationships/image" Target="../media/image67.png"/><Relationship Id="rId4" Type="http://schemas.openxmlformats.org/officeDocument/2006/relationships/image" Target="../media/image3.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2.xml"/><Relationship Id="rId3" Type="http://schemas.openxmlformats.org/officeDocument/2006/relationships/image" Target="../media/image67.png"/><Relationship Id="rId4" Type="http://schemas.openxmlformats.org/officeDocument/2006/relationships/image" Target="../media/image3.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5.xml"/><Relationship Id="rId3" Type="http://schemas.openxmlformats.org/officeDocument/2006/relationships/image" Target="../media/image69.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6.xml"/><Relationship Id="rId3" Type="http://schemas.openxmlformats.org/officeDocument/2006/relationships/image" Target="../media/image69.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9.xml"/><Relationship Id="rId3" Type="http://schemas.openxmlformats.org/officeDocument/2006/relationships/image" Target="../media/image7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27"/>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¡Les damos la bienvenida!</a:t>
            </a:r>
            <a:endParaRPr b="1" sz="4000">
              <a:solidFill>
                <a:srgbClr val="EAFF6A"/>
              </a:solidFill>
              <a:latin typeface="DM Sans"/>
              <a:ea typeface="DM Sans"/>
              <a:cs typeface="DM Sans"/>
              <a:sym typeface="DM Sans"/>
            </a:endParaRPr>
          </a:p>
        </p:txBody>
      </p:sp>
      <p:sp>
        <p:nvSpPr>
          <p:cNvPr id="88" name="Google Shape;88;p27"/>
          <p:cNvSpPr txBox="1"/>
          <p:nvPr/>
        </p:nvSpPr>
        <p:spPr>
          <a:xfrm>
            <a:off x="3315900" y="3421350"/>
            <a:ext cx="25122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chemeClr val="lt1"/>
                </a:solidFill>
                <a:latin typeface="DM Sans"/>
                <a:ea typeface="DM Sans"/>
                <a:cs typeface="DM Sans"/>
                <a:sym typeface="DM Sans"/>
              </a:rPr>
              <a:t>¿Comenzamos?</a:t>
            </a:r>
            <a:endParaRPr sz="2000">
              <a:solidFill>
                <a:schemeClr val="lt1"/>
              </a:solidFill>
              <a:latin typeface="DM Sans"/>
              <a:ea typeface="DM Sans"/>
              <a:cs typeface="DM Sans"/>
              <a:sym typeface="DM Sans"/>
            </a:endParaRPr>
          </a:p>
        </p:txBody>
      </p:sp>
      <p:pic>
        <p:nvPicPr>
          <p:cNvPr descr="Man Dancing on Apple iOS 12.2" id="89" name="Google Shape;89;p27"/>
          <p:cNvPicPr preferRelativeResize="0"/>
          <p:nvPr/>
        </p:nvPicPr>
        <p:blipFill>
          <a:blip r:embed="rId3">
            <a:alphaModFix/>
          </a:blip>
          <a:stretch>
            <a:fillRect/>
          </a:stretch>
        </p:blipFill>
        <p:spPr>
          <a:xfrm>
            <a:off x="4133900" y="808750"/>
            <a:ext cx="876200" cy="876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6"/>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Aprendizaje no supervisado</a:t>
            </a:r>
            <a:endParaRPr b="1" sz="4000">
              <a:solidFill>
                <a:schemeClr val="dk1"/>
              </a:solidFill>
              <a:latin typeface="DM Sans"/>
              <a:ea typeface="DM Sans"/>
              <a:cs typeface="DM Sans"/>
              <a:sym typeface="DM Sans"/>
            </a:endParaRPr>
          </a:p>
        </p:txBody>
      </p:sp>
      <p:sp>
        <p:nvSpPr>
          <p:cNvPr id="167" name="Google Shape;167;p36"/>
          <p:cNvSpPr txBox="1"/>
          <p:nvPr/>
        </p:nvSpPr>
        <p:spPr>
          <a:xfrm>
            <a:off x="473350" y="1908175"/>
            <a:ext cx="4471800" cy="2470500"/>
          </a:xfrm>
          <a:prstGeom prst="rect">
            <a:avLst/>
          </a:prstGeom>
          <a:noFill/>
          <a:ln>
            <a:noFill/>
          </a:ln>
        </p:spPr>
        <p:txBody>
          <a:bodyPr anchorCtr="0" anchor="t" bIns="91425" lIns="91425" spcFirstLastPara="1" rIns="91425" wrap="square" tIns="91425">
            <a:spAutoFit/>
          </a:bodyPr>
          <a:lstStyle/>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Es una subcategoría del aprendizaje automático y la IA. </a:t>
            </a:r>
            <a:endParaRPr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Se define por el uso de conjuntos de datos no etiquetados para entrenar algoritmos que encuentren patrones ocultos. </a:t>
            </a:r>
            <a:endParaRPr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El aprendizaje no supervisado ayuda a las organizaciones a resolver una variedad de problemas del mundo real a gran escala, por ejemplo en sistemas de recomendación como Amazon con base en Clustering.</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pic>
        <p:nvPicPr>
          <p:cNvPr id="168" name="Google Shape;168;p36"/>
          <p:cNvPicPr preferRelativeResize="0"/>
          <p:nvPr/>
        </p:nvPicPr>
        <p:blipFill>
          <a:blip r:embed="rId3">
            <a:alphaModFix/>
          </a:blip>
          <a:stretch>
            <a:fillRect/>
          </a:stretch>
        </p:blipFill>
        <p:spPr>
          <a:xfrm>
            <a:off x="5728875" y="1337588"/>
            <a:ext cx="2974550" cy="2974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7"/>
          <p:cNvSpPr txBox="1"/>
          <p:nvPr/>
        </p:nvSpPr>
        <p:spPr>
          <a:xfrm>
            <a:off x="698396" y="2072434"/>
            <a:ext cx="8093700" cy="3849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t/>
            </a:r>
            <a:endParaRPr sz="1900">
              <a:solidFill>
                <a:schemeClr val="dk1"/>
              </a:solidFill>
              <a:latin typeface="Helvetica Neue Light"/>
              <a:ea typeface="Helvetica Neue Light"/>
              <a:cs typeface="Helvetica Neue Light"/>
              <a:sym typeface="Helvetica Neue Light"/>
            </a:endParaRPr>
          </a:p>
        </p:txBody>
      </p:sp>
      <p:sp>
        <p:nvSpPr>
          <p:cNvPr id="174" name="Google Shape;174;p37"/>
          <p:cNvSpPr txBox="1"/>
          <p:nvPr/>
        </p:nvSpPr>
        <p:spPr>
          <a:xfrm>
            <a:off x="540000" y="1627000"/>
            <a:ext cx="3934200" cy="2304300"/>
          </a:xfrm>
          <a:prstGeom prst="rect">
            <a:avLst/>
          </a:prstGeom>
          <a:noFill/>
          <a:ln>
            <a:noFill/>
          </a:ln>
        </p:spPr>
        <p:txBody>
          <a:bodyPr anchorCtr="0" anchor="t" bIns="91425" lIns="91425" spcFirstLastPara="1" rIns="91425" wrap="square" tIns="91425">
            <a:spAutoFit/>
          </a:bodyPr>
          <a:lstStyle/>
          <a:p>
            <a:pPr indent="-314325" lvl="0" marL="457200" rtl="0" algn="just">
              <a:lnSpc>
                <a:spcPct val="115000"/>
              </a:lnSpc>
              <a:spcBef>
                <a:spcPts val="0"/>
              </a:spcBef>
              <a:spcAft>
                <a:spcPts val="0"/>
              </a:spcAft>
              <a:buClr>
                <a:srgbClr val="EF89D2"/>
              </a:buClr>
              <a:buSzPts val="1350"/>
              <a:buFont typeface="Helvetica Neue Light"/>
              <a:buChar char="✓"/>
            </a:pPr>
            <a:r>
              <a:rPr lang="es" sz="1350">
                <a:solidFill>
                  <a:schemeClr val="dk1"/>
                </a:solidFill>
                <a:highlight>
                  <a:schemeClr val="lt1"/>
                </a:highlight>
                <a:latin typeface="DM Sans"/>
                <a:ea typeface="DM Sans"/>
                <a:cs typeface="DM Sans"/>
                <a:sym typeface="DM Sans"/>
              </a:rPr>
              <a:t>S</a:t>
            </a:r>
            <a:r>
              <a:rPr lang="es" sz="1350">
                <a:solidFill>
                  <a:schemeClr val="dk1"/>
                </a:solidFill>
                <a:latin typeface="DM Sans"/>
                <a:ea typeface="DM Sans"/>
                <a:cs typeface="DM Sans"/>
                <a:sym typeface="DM Sans"/>
              </a:rPr>
              <a:t>us métodos no se pueden aplicar directamente a un problema de regresión o clasificación, porque no tenemos idea de cuáles deberían ser los valores de los datos de salida. 👉 </a:t>
            </a:r>
            <a:r>
              <a:rPr b="1" lang="es" sz="1350">
                <a:solidFill>
                  <a:schemeClr val="dk1"/>
                </a:solidFill>
                <a:latin typeface="DM Sans"/>
                <a:ea typeface="DM Sans"/>
                <a:cs typeface="DM Sans"/>
                <a:sym typeface="DM Sans"/>
              </a:rPr>
              <a:t>Recordemos que la variable es desconocida.</a:t>
            </a:r>
            <a:endParaRPr b="1" sz="1350">
              <a:solidFill>
                <a:schemeClr val="dk1"/>
              </a:solidFill>
              <a:latin typeface="DM Sans"/>
              <a:ea typeface="DM Sans"/>
              <a:cs typeface="DM Sans"/>
              <a:sym typeface="DM Sans"/>
            </a:endParaRPr>
          </a:p>
          <a:p>
            <a:pPr indent="-314325" lvl="0" marL="457200" rtl="0" algn="just">
              <a:lnSpc>
                <a:spcPct val="115000"/>
              </a:lnSpc>
              <a:spcBef>
                <a:spcPts val="0"/>
              </a:spcBef>
              <a:spcAft>
                <a:spcPts val="0"/>
              </a:spcAft>
              <a:buClr>
                <a:srgbClr val="EF89D2"/>
              </a:buClr>
              <a:buSzPts val="1350"/>
              <a:buFont typeface="Helvetica Neue Light"/>
              <a:buChar char="✓"/>
            </a:pPr>
            <a:r>
              <a:rPr lang="es" sz="1350">
                <a:solidFill>
                  <a:schemeClr val="dk1"/>
                </a:solidFill>
                <a:latin typeface="DM Sans"/>
                <a:ea typeface="DM Sans"/>
                <a:cs typeface="DM Sans"/>
                <a:sym typeface="DM Sans"/>
              </a:rPr>
              <a:t>Puede utilizarse para </a:t>
            </a:r>
            <a:r>
              <a:rPr b="1" lang="es" sz="1350">
                <a:solidFill>
                  <a:schemeClr val="dk1"/>
                </a:solidFill>
                <a:latin typeface="DM Sans"/>
                <a:ea typeface="DM Sans"/>
                <a:cs typeface="DM Sans"/>
                <a:sym typeface="DM Sans"/>
              </a:rPr>
              <a:t>descubrir la estructura subyacente de los datos.</a:t>
            </a:r>
            <a:endParaRPr b="1" sz="1350">
              <a:solidFill>
                <a:schemeClr val="dk1"/>
              </a:solidFill>
              <a:latin typeface="DM Sans"/>
              <a:ea typeface="DM Sans"/>
              <a:cs typeface="DM Sans"/>
              <a:sym typeface="DM Sans"/>
            </a:endParaRPr>
          </a:p>
          <a:p>
            <a:pPr indent="0" lvl="0" marL="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p:txBody>
      </p:sp>
      <p:sp>
        <p:nvSpPr>
          <p:cNvPr id="175" name="Google Shape;175;p37"/>
          <p:cNvSpPr txBox="1"/>
          <p:nvPr/>
        </p:nvSpPr>
        <p:spPr>
          <a:xfrm>
            <a:off x="651296" y="8690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Diferencias</a:t>
            </a:r>
            <a:endParaRPr b="1" sz="4000">
              <a:solidFill>
                <a:schemeClr val="dk1"/>
              </a:solidFill>
              <a:latin typeface="DM Sans"/>
              <a:ea typeface="DM Sans"/>
              <a:cs typeface="DM Sans"/>
              <a:sym typeface="DM Sans"/>
            </a:endParaRPr>
          </a:p>
        </p:txBody>
      </p:sp>
      <p:sp>
        <p:nvSpPr>
          <p:cNvPr id="176" name="Google Shape;176;p37"/>
          <p:cNvSpPr txBox="1"/>
          <p:nvPr/>
        </p:nvSpPr>
        <p:spPr>
          <a:xfrm>
            <a:off x="4791075" y="1627000"/>
            <a:ext cx="3934200" cy="2304300"/>
          </a:xfrm>
          <a:prstGeom prst="rect">
            <a:avLst/>
          </a:prstGeom>
          <a:noFill/>
          <a:ln>
            <a:noFill/>
          </a:ln>
        </p:spPr>
        <p:txBody>
          <a:bodyPr anchorCtr="0" anchor="t" bIns="91425" lIns="91425" spcFirstLastPara="1" rIns="91425" wrap="square" tIns="91425">
            <a:spAutoFit/>
          </a:bodyPr>
          <a:lstStyle/>
          <a:p>
            <a:pPr indent="-314325" lvl="0" marL="457200" rtl="0" algn="just">
              <a:lnSpc>
                <a:spcPct val="115000"/>
              </a:lnSpc>
              <a:spcBef>
                <a:spcPts val="0"/>
              </a:spcBef>
              <a:spcAft>
                <a:spcPts val="0"/>
              </a:spcAft>
              <a:buClr>
                <a:srgbClr val="EF89D2"/>
              </a:buClr>
              <a:buSzPts val="1350"/>
              <a:buFont typeface="Helvetica Neue Light"/>
              <a:buChar char="✓"/>
            </a:pPr>
            <a:r>
              <a:rPr lang="es" sz="1350">
                <a:solidFill>
                  <a:schemeClr val="dk1"/>
                </a:solidFill>
                <a:latin typeface="DM Sans"/>
                <a:ea typeface="DM Sans"/>
                <a:cs typeface="DM Sans"/>
                <a:sym typeface="DM Sans"/>
              </a:rPr>
              <a:t>Permiten realizar </a:t>
            </a:r>
            <a:r>
              <a:rPr b="1" lang="es" sz="1350">
                <a:solidFill>
                  <a:schemeClr val="dk1"/>
                </a:solidFill>
                <a:latin typeface="DM Sans"/>
                <a:ea typeface="DM Sans"/>
                <a:cs typeface="DM Sans"/>
                <a:sym typeface="DM Sans"/>
              </a:rPr>
              <a:t>tareas de procesamiento más complejas</a:t>
            </a:r>
            <a:r>
              <a:rPr lang="es" sz="1350">
                <a:solidFill>
                  <a:schemeClr val="dk1"/>
                </a:solidFill>
                <a:latin typeface="DM Sans"/>
                <a:ea typeface="DM Sans"/>
                <a:cs typeface="DM Sans"/>
                <a:sym typeface="DM Sans"/>
              </a:rPr>
              <a:t>. Puede ser más impredecible en comparación con otros métodos de aprendizaje naturales.</a:t>
            </a:r>
            <a:endParaRPr sz="1350">
              <a:solidFill>
                <a:schemeClr val="dk1"/>
              </a:solidFill>
              <a:latin typeface="DM Sans"/>
              <a:ea typeface="DM Sans"/>
              <a:cs typeface="DM Sans"/>
              <a:sym typeface="DM Sans"/>
            </a:endParaRPr>
          </a:p>
          <a:p>
            <a:pPr indent="-314325" lvl="0" marL="457200" rtl="0" algn="just">
              <a:lnSpc>
                <a:spcPct val="115000"/>
              </a:lnSpc>
              <a:spcBef>
                <a:spcPts val="0"/>
              </a:spcBef>
              <a:spcAft>
                <a:spcPts val="0"/>
              </a:spcAft>
              <a:buClr>
                <a:srgbClr val="EF89D2"/>
              </a:buClr>
              <a:buSzPts val="1350"/>
              <a:buFont typeface="Helvetica Neue Light"/>
              <a:buChar char="✓"/>
            </a:pPr>
            <a:r>
              <a:rPr lang="es" sz="1350">
                <a:solidFill>
                  <a:schemeClr val="dk1"/>
                </a:solidFill>
                <a:latin typeface="DM Sans"/>
                <a:ea typeface="DM Sans"/>
                <a:cs typeface="DM Sans"/>
                <a:sym typeface="DM Sans"/>
              </a:rPr>
              <a:t>Se utilizan para </a:t>
            </a:r>
            <a:r>
              <a:rPr b="1" lang="es" sz="1350">
                <a:solidFill>
                  <a:schemeClr val="dk1"/>
                </a:solidFill>
                <a:latin typeface="DM Sans"/>
                <a:ea typeface="DM Sans"/>
                <a:cs typeface="DM Sans"/>
                <a:sym typeface="DM Sans"/>
              </a:rPr>
              <a:t>agrupar los datos no estructurados según sus similitudes y patrones</a:t>
            </a:r>
            <a:r>
              <a:rPr lang="es" sz="1350">
                <a:solidFill>
                  <a:schemeClr val="dk1"/>
                </a:solidFill>
                <a:latin typeface="DM Sans"/>
                <a:ea typeface="DM Sans"/>
                <a:cs typeface="DM Sans"/>
                <a:sym typeface="DM Sans"/>
              </a:rPr>
              <a:t> distintos en el conjunto de datos.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8"/>
          <p:cNvSpPr txBox="1"/>
          <p:nvPr/>
        </p:nvSpPr>
        <p:spPr>
          <a:xfrm>
            <a:off x="706625" y="1978300"/>
            <a:ext cx="5256600" cy="22119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No hay una variable objetivo (variable de salida). </a:t>
            </a:r>
            <a:endParaRPr sz="1350">
              <a:solidFill>
                <a:schemeClr val="dk1"/>
              </a:solidFill>
              <a:latin typeface="DM Sans"/>
              <a:ea typeface="DM Sans"/>
              <a:cs typeface="DM Sans"/>
              <a:sym typeface="DM Sans"/>
            </a:endParaRPr>
          </a:p>
          <a:p>
            <a:pPr indent="0" lvl="0" marL="45720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No hay variables que ayudan a predecir a la variable de salida. </a:t>
            </a:r>
            <a:endParaRPr sz="1350">
              <a:solidFill>
                <a:schemeClr val="dk1"/>
              </a:solidFill>
              <a:latin typeface="DM Sans"/>
              <a:ea typeface="DM Sans"/>
              <a:cs typeface="DM Sans"/>
              <a:sym typeface="DM Sans"/>
            </a:endParaRPr>
          </a:p>
          <a:p>
            <a:pPr indent="0" lvl="0" marL="45720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Todas las variables tienen la misma importancia. </a:t>
            </a:r>
            <a:endParaRPr sz="1350">
              <a:solidFill>
                <a:schemeClr val="dk1"/>
              </a:solidFill>
              <a:latin typeface="DM Sans"/>
              <a:ea typeface="DM Sans"/>
              <a:cs typeface="DM Sans"/>
              <a:sym typeface="DM Sans"/>
            </a:endParaRPr>
          </a:p>
          <a:p>
            <a:pPr indent="0" lvl="0" marL="45720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Se busca la interdependencia de las variables.</a:t>
            </a:r>
            <a:endParaRPr i="0" sz="1350" u="none" cap="none" strike="noStrike">
              <a:solidFill>
                <a:schemeClr val="dk1"/>
              </a:solidFill>
              <a:latin typeface="DM Sans"/>
              <a:ea typeface="DM Sans"/>
              <a:cs typeface="DM Sans"/>
              <a:sym typeface="DM Sans"/>
            </a:endParaRPr>
          </a:p>
        </p:txBody>
      </p:sp>
      <p:sp>
        <p:nvSpPr>
          <p:cNvPr id="182" name="Google Shape;182;p38"/>
          <p:cNvSpPr txBox="1"/>
          <p:nvPr/>
        </p:nvSpPr>
        <p:spPr>
          <a:xfrm>
            <a:off x="706625" y="1177900"/>
            <a:ext cx="44418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4000">
                <a:solidFill>
                  <a:schemeClr val="dk1"/>
                </a:solidFill>
                <a:latin typeface="DM Sans"/>
                <a:ea typeface="DM Sans"/>
                <a:cs typeface="DM Sans"/>
                <a:sym typeface="DM Sans"/>
              </a:rPr>
              <a:t>En resumen… </a:t>
            </a:r>
            <a:r>
              <a:rPr b="1" lang="es" sz="4000">
                <a:solidFill>
                  <a:schemeClr val="dk1"/>
                </a:solidFill>
                <a:latin typeface="DM Sans"/>
                <a:ea typeface="DM Sans"/>
                <a:cs typeface="DM Sans"/>
                <a:sym typeface="DM Sans"/>
              </a:rPr>
              <a:t>📝 </a:t>
            </a:r>
            <a:endParaRPr b="1" sz="4000">
              <a:latin typeface="DM Sans"/>
              <a:ea typeface="DM Sans"/>
              <a:cs typeface="DM Sans"/>
              <a:sym typeface="DM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9"/>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¿Cómo funciona?</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40"/>
          <p:cNvSpPr txBox="1"/>
          <p:nvPr/>
        </p:nvSpPr>
        <p:spPr>
          <a:xfrm>
            <a:off x="493150" y="1160850"/>
            <a:ext cx="8777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lang="es" sz="4000">
                <a:solidFill>
                  <a:schemeClr val="dk1"/>
                </a:solidFill>
                <a:latin typeface="DM Sans"/>
                <a:ea typeface="DM Sans"/>
                <a:cs typeface="DM Sans"/>
                <a:sym typeface="DM Sans"/>
              </a:rPr>
              <a:t>¿Cómo funciona? </a:t>
            </a:r>
            <a:endParaRPr b="1" sz="4000">
              <a:solidFill>
                <a:schemeClr val="dk1"/>
              </a:solidFill>
              <a:latin typeface="DM Sans"/>
              <a:ea typeface="DM Sans"/>
              <a:cs typeface="DM Sans"/>
              <a:sym typeface="DM Sans"/>
            </a:endParaRPr>
          </a:p>
        </p:txBody>
      </p:sp>
      <p:pic>
        <p:nvPicPr>
          <p:cNvPr id="193" name="Google Shape;193;p40"/>
          <p:cNvPicPr preferRelativeResize="0"/>
          <p:nvPr/>
        </p:nvPicPr>
        <p:blipFill>
          <a:blip r:embed="rId3">
            <a:alphaModFix/>
          </a:blip>
          <a:stretch>
            <a:fillRect/>
          </a:stretch>
        </p:blipFill>
        <p:spPr>
          <a:xfrm>
            <a:off x="4488850" y="2165199"/>
            <a:ext cx="4265601" cy="1823126"/>
          </a:xfrm>
          <a:prstGeom prst="rect">
            <a:avLst/>
          </a:prstGeom>
          <a:noFill/>
          <a:ln>
            <a:noFill/>
          </a:ln>
        </p:spPr>
      </p:pic>
      <p:sp>
        <p:nvSpPr>
          <p:cNvPr id="194" name="Google Shape;194;p40"/>
          <p:cNvSpPr txBox="1"/>
          <p:nvPr/>
        </p:nvSpPr>
        <p:spPr>
          <a:xfrm>
            <a:off x="283450" y="2044163"/>
            <a:ext cx="4205400" cy="2065200"/>
          </a:xfrm>
          <a:prstGeom prst="rect">
            <a:avLst/>
          </a:prstGeom>
          <a:noFill/>
          <a:ln>
            <a:noFill/>
          </a:ln>
        </p:spPr>
        <p:txBody>
          <a:bodyPr anchorCtr="0" anchor="t" bIns="91425" lIns="91425" spcFirstLastPara="1" rIns="91425" wrap="square" tIns="91425">
            <a:spAutoFit/>
          </a:bodyPr>
          <a:lstStyle/>
          <a:p>
            <a:pPr indent="-314325" lvl="0" marL="457200" rtl="0" algn="just">
              <a:lnSpc>
                <a:spcPct val="115000"/>
              </a:lnSpc>
              <a:spcBef>
                <a:spcPts val="0"/>
              </a:spcBef>
              <a:spcAft>
                <a:spcPts val="0"/>
              </a:spcAft>
              <a:buClr>
                <a:srgbClr val="EF89D2"/>
              </a:buClr>
              <a:buSzPts val="1350"/>
              <a:buFont typeface="Helvetica Neue Light"/>
              <a:buChar char="✓"/>
            </a:pPr>
            <a:r>
              <a:rPr lang="es" sz="1350">
                <a:solidFill>
                  <a:schemeClr val="dk1"/>
                </a:solidFill>
                <a:latin typeface="DM Sans"/>
                <a:ea typeface="DM Sans"/>
                <a:cs typeface="DM Sans"/>
                <a:sym typeface="DM Sans"/>
              </a:rPr>
              <a:t>Funcionan con </a:t>
            </a:r>
            <a:r>
              <a:rPr b="1" lang="es" sz="1350">
                <a:solidFill>
                  <a:schemeClr val="dk1"/>
                </a:solidFill>
                <a:latin typeface="DM Sans"/>
                <a:ea typeface="DM Sans"/>
                <a:cs typeface="DM Sans"/>
                <a:sym typeface="DM Sans"/>
              </a:rPr>
              <a:t>datos no etiquetados</a:t>
            </a:r>
            <a:r>
              <a:rPr lang="es" sz="1350">
                <a:solidFill>
                  <a:schemeClr val="dk1"/>
                </a:solidFill>
                <a:latin typeface="DM Sans"/>
                <a:ea typeface="DM Sans"/>
                <a:cs typeface="DM Sans"/>
                <a:sym typeface="DM Sans"/>
              </a:rPr>
              <a:t>. Su propósito es naturalmente la </a:t>
            </a:r>
            <a:r>
              <a:rPr b="1" lang="es" sz="1350">
                <a:solidFill>
                  <a:schemeClr val="dk1"/>
                </a:solidFill>
                <a:latin typeface="DM Sans"/>
                <a:ea typeface="DM Sans"/>
                <a:cs typeface="DM Sans"/>
                <a:sym typeface="DM Sans"/>
              </a:rPr>
              <a:t>exploración</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314325" lvl="0" marL="457200" rtl="0" algn="just">
              <a:lnSpc>
                <a:spcPct val="115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Si el Aprendizaje Supervisado funciona bajo reglas claramente definidas, el </a:t>
            </a:r>
            <a:r>
              <a:rPr b="1" lang="es" sz="1350">
                <a:solidFill>
                  <a:schemeClr val="dk1"/>
                </a:solidFill>
                <a:highlight>
                  <a:srgbClr val="EAFF6A"/>
                </a:highlight>
                <a:latin typeface="DM Sans"/>
                <a:ea typeface="DM Sans"/>
                <a:cs typeface="DM Sans"/>
                <a:sym typeface="DM Sans"/>
              </a:rPr>
              <a:t>Aprendizaje no Supervisado funciona bajo condiciones en las que los resultados son desconocidos</a:t>
            </a:r>
            <a:r>
              <a:rPr lang="es" sz="1350">
                <a:solidFill>
                  <a:schemeClr val="dk1"/>
                </a:solidFill>
                <a:latin typeface="DM Sans"/>
                <a:ea typeface="DM Sans"/>
                <a:cs typeface="DM Sans"/>
                <a:sym typeface="DM Sans"/>
              </a:rPr>
              <a:t> y por lo tanto, es necesario definirlos en el proceso.</a:t>
            </a:r>
            <a:endParaRPr sz="1350">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41"/>
          <p:cNvSpPr txBox="1"/>
          <p:nvPr/>
        </p:nvSpPr>
        <p:spPr>
          <a:xfrm>
            <a:off x="532900" y="1709575"/>
            <a:ext cx="4313100" cy="1972800"/>
          </a:xfrm>
          <a:prstGeom prst="rect">
            <a:avLst/>
          </a:prstGeom>
          <a:noFill/>
          <a:ln>
            <a:noFill/>
          </a:ln>
        </p:spPr>
        <p:txBody>
          <a:bodyPr anchorCtr="0" anchor="t" bIns="45700" lIns="91425" spcFirstLastPara="1" rIns="91425" wrap="square" tIns="45700">
            <a:spAutoFit/>
          </a:bodyPr>
          <a:lstStyle/>
          <a:p>
            <a:pPr indent="-314325" lvl="0" marL="457200" marR="0" rtl="0" algn="just">
              <a:lnSpc>
                <a:spcPct val="115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Explorar la estructura de la información y detectar patrones distintos.</a:t>
            </a:r>
            <a:endParaRPr sz="1350">
              <a:solidFill>
                <a:schemeClr val="dk1"/>
              </a:solidFill>
              <a:latin typeface="DM Sans"/>
              <a:ea typeface="DM Sans"/>
              <a:cs typeface="DM Sans"/>
              <a:sym typeface="DM Sans"/>
            </a:endParaRPr>
          </a:p>
          <a:p>
            <a:pPr indent="0" lvl="0" marL="45720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Extraer ideas valiosas.</a:t>
            </a:r>
            <a:endParaRPr sz="1350">
              <a:solidFill>
                <a:schemeClr val="dk1"/>
              </a:solidFill>
              <a:latin typeface="DM Sans"/>
              <a:ea typeface="DM Sans"/>
              <a:cs typeface="DM Sans"/>
              <a:sym typeface="DM Sans"/>
            </a:endParaRPr>
          </a:p>
          <a:p>
            <a:pPr indent="0" lvl="0" marL="45720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Aumentar la eficacia del proceso de toma de decisiones en base a los patrones detectados.</a:t>
            </a:r>
            <a:endParaRPr sz="1350">
              <a:solidFill>
                <a:schemeClr val="dk1"/>
              </a:solidFill>
              <a:latin typeface="DM Sans"/>
              <a:ea typeface="DM Sans"/>
              <a:cs typeface="DM Sans"/>
              <a:sym typeface="DM Sans"/>
            </a:endParaRPr>
          </a:p>
        </p:txBody>
      </p:sp>
      <p:sp>
        <p:nvSpPr>
          <p:cNvPr id="200" name="Google Shape;200;p41"/>
          <p:cNvSpPr txBox="1"/>
          <p:nvPr/>
        </p:nvSpPr>
        <p:spPr>
          <a:xfrm>
            <a:off x="5019550" y="1709575"/>
            <a:ext cx="3660600" cy="8703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Font typeface="Arial"/>
              <a:buNone/>
            </a:pPr>
            <a:r>
              <a:rPr lang="es" sz="1350">
                <a:solidFill>
                  <a:schemeClr val="dk1"/>
                </a:solidFill>
                <a:latin typeface="DM Sans"/>
                <a:ea typeface="DM Sans"/>
                <a:cs typeface="DM Sans"/>
                <a:sym typeface="DM Sans"/>
              </a:rPr>
              <a:t>En otras palabras,</a:t>
            </a:r>
            <a:r>
              <a:rPr b="1" lang="es" sz="1350">
                <a:solidFill>
                  <a:schemeClr val="dk1"/>
                </a:solidFill>
                <a:highlight>
                  <a:srgbClr val="EAFF6A"/>
                </a:highlight>
                <a:latin typeface="DM Sans"/>
                <a:ea typeface="DM Sans"/>
                <a:cs typeface="DM Sans"/>
                <a:sym typeface="DM Sans"/>
              </a:rPr>
              <a:t> describe la información o nuestro dataset identificando las relaciones entre los features</a:t>
            </a:r>
            <a:endParaRPr b="1" sz="1350">
              <a:solidFill>
                <a:schemeClr val="dk1"/>
              </a:solidFill>
              <a:highlight>
                <a:srgbClr val="EAFF6A"/>
              </a:highlight>
              <a:latin typeface="DM Sans"/>
              <a:ea typeface="DM Sans"/>
              <a:cs typeface="DM Sans"/>
              <a:sym typeface="DM Sans"/>
            </a:endParaRPr>
          </a:p>
        </p:txBody>
      </p:sp>
      <p:sp>
        <p:nvSpPr>
          <p:cNvPr id="201" name="Google Shape;201;p41"/>
          <p:cNvSpPr txBox="1"/>
          <p:nvPr/>
        </p:nvSpPr>
        <p:spPr>
          <a:xfrm>
            <a:off x="532900" y="731250"/>
            <a:ext cx="7225800" cy="800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s" sz="4000">
                <a:solidFill>
                  <a:schemeClr val="dk1"/>
                </a:solidFill>
                <a:latin typeface="DM Sans"/>
                <a:ea typeface="DM Sans"/>
                <a:cs typeface="DM Sans"/>
                <a:sym typeface="DM Sans"/>
              </a:rPr>
              <a:t>E</a:t>
            </a:r>
            <a:r>
              <a:rPr b="1" lang="es" sz="4000">
                <a:solidFill>
                  <a:schemeClr val="dk1"/>
                </a:solidFill>
                <a:latin typeface="DM Sans"/>
                <a:ea typeface="DM Sans"/>
                <a:cs typeface="DM Sans"/>
                <a:sym typeface="DM Sans"/>
              </a:rPr>
              <a:t>stán acostumbrados a</a:t>
            </a:r>
            <a:endParaRPr b="1" sz="4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5" name="Shape 205"/>
        <p:cNvGrpSpPr/>
        <p:nvPr/>
      </p:nvGrpSpPr>
      <p:grpSpPr>
        <a:xfrm>
          <a:off x="0" y="0"/>
          <a:ext cx="0" cy="0"/>
          <a:chOff x="0" y="0"/>
          <a:chExt cx="0" cy="0"/>
        </a:xfrm>
      </p:grpSpPr>
      <p:pic>
        <p:nvPicPr>
          <p:cNvPr id="206" name="Google Shape;206;p42"/>
          <p:cNvPicPr preferRelativeResize="0"/>
          <p:nvPr/>
        </p:nvPicPr>
        <p:blipFill>
          <a:blip r:embed="rId3">
            <a:alphaModFix/>
          </a:blip>
          <a:stretch>
            <a:fillRect/>
          </a:stretch>
        </p:blipFill>
        <p:spPr>
          <a:xfrm>
            <a:off x="76163" y="-12"/>
            <a:ext cx="4905375" cy="3343275"/>
          </a:xfrm>
          <a:prstGeom prst="rect">
            <a:avLst/>
          </a:prstGeom>
          <a:noFill/>
          <a:ln>
            <a:noFill/>
          </a:ln>
        </p:spPr>
      </p:pic>
      <p:pic>
        <p:nvPicPr>
          <p:cNvPr id="207" name="Google Shape;207;p42"/>
          <p:cNvPicPr preferRelativeResize="0"/>
          <p:nvPr/>
        </p:nvPicPr>
        <p:blipFill>
          <a:blip r:embed="rId4">
            <a:alphaModFix/>
          </a:blip>
          <a:stretch>
            <a:fillRect/>
          </a:stretch>
        </p:blipFill>
        <p:spPr>
          <a:xfrm>
            <a:off x="4981550" y="2450250"/>
            <a:ext cx="4107775" cy="2693250"/>
          </a:xfrm>
          <a:prstGeom prst="rect">
            <a:avLst/>
          </a:prstGeom>
          <a:noFill/>
          <a:ln>
            <a:noFill/>
          </a:ln>
        </p:spPr>
      </p:pic>
      <p:sp>
        <p:nvSpPr>
          <p:cNvPr id="208" name="Google Shape;208;p42"/>
          <p:cNvSpPr txBox="1"/>
          <p:nvPr/>
        </p:nvSpPr>
        <p:spPr>
          <a:xfrm>
            <a:off x="237725" y="3489625"/>
            <a:ext cx="45306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latin typeface="Helvetica Neue Light"/>
                <a:ea typeface="Helvetica Neue Light"/>
                <a:cs typeface="Helvetica Neue Light"/>
                <a:sym typeface="Helvetica Neue Light"/>
              </a:rPr>
              <a:t>Grandes problemas dentro de los</a:t>
            </a:r>
            <a:r>
              <a:rPr lang="es" sz="1600">
                <a:latin typeface="Helvetica Neue Light"/>
                <a:ea typeface="Helvetica Neue Light"/>
                <a:cs typeface="Helvetica Neue Light"/>
                <a:sym typeface="Helvetica Neue Light"/>
              </a:rPr>
              <a:t> aprendizajes Supervisado y No supervisado</a:t>
            </a:r>
            <a:endParaRPr sz="1600">
              <a:latin typeface="Helvetica Neue Light"/>
              <a:ea typeface="Helvetica Neue Light"/>
              <a:cs typeface="Helvetica Neue Light"/>
              <a:sym typeface="Helvetica Neue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43"/>
          <p:cNvSpPr/>
          <p:nvPr/>
        </p:nvSpPr>
        <p:spPr>
          <a:xfrm>
            <a:off x="20563" y="777650"/>
            <a:ext cx="2036700" cy="268800"/>
          </a:xfrm>
          <a:prstGeom prst="parallelogram">
            <a:avLst>
              <a:gd fmla="val 0"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dk1"/>
                </a:solidFill>
                <a:latin typeface="DM Sans"/>
                <a:ea typeface="DM Sans"/>
                <a:cs typeface="DM Sans"/>
                <a:sym typeface="DM Sans"/>
              </a:rPr>
              <a:t>Entrenamiento</a:t>
            </a:r>
            <a:endParaRPr b="1">
              <a:latin typeface="DM Sans"/>
              <a:ea typeface="DM Sans"/>
              <a:cs typeface="DM Sans"/>
              <a:sym typeface="DM Sans"/>
            </a:endParaRPr>
          </a:p>
        </p:txBody>
      </p:sp>
      <p:graphicFrame>
        <p:nvGraphicFramePr>
          <p:cNvPr id="214" name="Google Shape;214;p43"/>
          <p:cNvGraphicFramePr/>
          <p:nvPr/>
        </p:nvGraphicFramePr>
        <p:xfrm>
          <a:off x="1569288" y="710688"/>
          <a:ext cx="3000000" cy="3000000"/>
        </p:xfrm>
        <a:graphic>
          <a:graphicData uri="http://schemas.openxmlformats.org/drawingml/2006/table">
            <a:tbl>
              <a:tblPr>
                <a:noFill/>
                <a:tableStyleId>{58DA395D-30A7-4EEC-9EED-AC941744C93F}</a:tableStyleId>
              </a:tblPr>
              <a:tblGrid>
                <a:gridCol w="3928400"/>
                <a:gridCol w="3565750"/>
              </a:tblGrid>
              <a:tr h="376275">
                <a:tc>
                  <a:txBody>
                    <a:bodyPr/>
                    <a:lstStyle/>
                    <a:p>
                      <a:pPr indent="0" lvl="0" marL="0" rtl="0" algn="ctr">
                        <a:spcBef>
                          <a:spcPts val="0"/>
                        </a:spcBef>
                        <a:spcAft>
                          <a:spcPts val="0"/>
                        </a:spcAft>
                        <a:buNone/>
                      </a:pPr>
                      <a:r>
                        <a:rPr lang="es" sz="1300">
                          <a:latin typeface="DM Sans"/>
                          <a:ea typeface="DM Sans"/>
                          <a:cs typeface="DM Sans"/>
                          <a:sym typeface="DM Sans"/>
                        </a:rPr>
                        <a:t>Utiliza datos etiquetados</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c>
                  <a:txBody>
                    <a:bodyPr/>
                    <a:lstStyle/>
                    <a:p>
                      <a:pPr indent="0" lvl="0" marL="0" rtl="0" algn="ctr">
                        <a:spcBef>
                          <a:spcPts val="0"/>
                        </a:spcBef>
                        <a:spcAft>
                          <a:spcPts val="0"/>
                        </a:spcAft>
                        <a:buNone/>
                      </a:pPr>
                      <a:r>
                        <a:rPr lang="es" sz="1300">
                          <a:latin typeface="DM Sans"/>
                          <a:ea typeface="DM Sans"/>
                          <a:cs typeface="DM Sans"/>
                          <a:sym typeface="DM Sans"/>
                        </a:rPr>
                        <a:t>Utiliza datos no etiquetados</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r>
              <a:tr h="389700">
                <a:tc>
                  <a:txBody>
                    <a:bodyPr/>
                    <a:lstStyle/>
                    <a:p>
                      <a:pPr indent="0" lvl="0" marL="0" rtl="0" algn="ctr">
                        <a:spcBef>
                          <a:spcPts val="0"/>
                        </a:spcBef>
                        <a:spcAft>
                          <a:spcPts val="0"/>
                        </a:spcAft>
                        <a:buNone/>
                      </a:pPr>
                      <a:r>
                        <a:rPr lang="es" sz="1300">
                          <a:latin typeface="DM Sans"/>
                          <a:ea typeface="DM Sans"/>
                          <a:cs typeface="DM Sans"/>
                          <a:sym typeface="DM Sans"/>
                        </a:rPr>
                        <a:t>Retroalimentación directa</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c>
                  <a:txBody>
                    <a:bodyPr/>
                    <a:lstStyle/>
                    <a:p>
                      <a:pPr indent="0" lvl="0" marL="0" rtl="0" algn="ctr">
                        <a:spcBef>
                          <a:spcPts val="0"/>
                        </a:spcBef>
                        <a:spcAft>
                          <a:spcPts val="0"/>
                        </a:spcAft>
                        <a:buNone/>
                      </a:pPr>
                      <a:r>
                        <a:rPr lang="es" sz="1300">
                          <a:latin typeface="DM Sans"/>
                          <a:ea typeface="DM Sans"/>
                          <a:cs typeface="DM Sans"/>
                          <a:sym typeface="DM Sans"/>
                        </a:rPr>
                        <a:t>No tiene retroalimentación directa</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r>
              <a:tr h="376275">
                <a:tc>
                  <a:txBody>
                    <a:bodyPr/>
                    <a:lstStyle/>
                    <a:p>
                      <a:pPr indent="0" lvl="0" marL="0" rtl="0" algn="ctr">
                        <a:spcBef>
                          <a:spcPts val="0"/>
                        </a:spcBef>
                        <a:spcAft>
                          <a:spcPts val="0"/>
                        </a:spcAft>
                        <a:buNone/>
                      </a:pPr>
                      <a:r>
                        <a:rPr lang="es" sz="1300">
                          <a:latin typeface="DM Sans"/>
                          <a:ea typeface="DM Sans"/>
                          <a:cs typeface="DM Sans"/>
                          <a:sym typeface="DM Sans"/>
                        </a:rPr>
                        <a:t>Se proporcionan de entrada y salida</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c>
                  <a:txBody>
                    <a:bodyPr/>
                    <a:lstStyle/>
                    <a:p>
                      <a:pPr indent="0" lvl="0" marL="0" rtl="0" algn="ctr">
                        <a:spcBef>
                          <a:spcPts val="0"/>
                        </a:spcBef>
                        <a:spcAft>
                          <a:spcPts val="0"/>
                        </a:spcAft>
                        <a:buNone/>
                      </a:pPr>
                      <a:r>
                        <a:rPr lang="es" sz="1300">
                          <a:latin typeface="DM Sans"/>
                          <a:ea typeface="DM Sans"/>
                          <a:cs typeface="DM Sans"/>
                          <a:sym typeface="DM Sans"/>
                        </a:rPr>
                        <a:t>Se proporcionan sólo de entrada</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r>
              <a:tr h="351950">
                <a:tc>
                  <a:txBody>
                    <a:bodyPr/>
                    <a:lstStyle/>
                    <a:p>
                      <a:pPr indent="0" lvl="0" marL="0" rtl="0" algn="ctr">
                        <a:spcBef>
                          <a:spcPts val="0"/>
                        </a:spcBef>
                        <a:spcAft>
                          <a:spcPts val="0"/>
                        </a:spcAft>
                        <a:buNone/>
                      </a:pPr>
                      <a:r>
                        <a:rPr lang="es" sz="1300">
                          <a:latin typeface="DM Sans"/>
                          <a:ea typeface="DM Sans"/>
                          <a:cs typeface="DM Sans"/>
                          <a:sym typeface="DM Sans"/>
                        </a:rPr>
                        <a:t>Predecir con nuevos datos</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c>
                  <a:txBody>
                    <a:bodyPr/>
                    <a:lstStyle/>
                    <a:p>
                      <a:pPr indent="0" lvl="0" marL="0" rtl="0" algn="ctr">
                        <a:spcBef>
                          <a:spcPts val="0"/>
                        </a:spcBef>
                        <a:spcAft>
                          <a:spcPts val="0"/>
                        </a:spcAft>
                        <a:buNone/>
                      </a:pPr>
                      <a:r>
                        <a:rPr lang="es" sz="1300">
                          <a:latin typeface="DM Sans"/>
                          <a:ea typeface="DM Sans"/>
                          <a:cs typeface="DM Sans"/>
                          <a:sym typeface="DM Sans"/>
                        </a:rPr>
                        <a:t>Encontrar patrones ocultos de los datos</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r>
              <a:tr h="399975">
                <a:tc>
                  <a:txBody>
                    <a:bodyPr/>
                    <a:lstStyle/>
                    <a:p>
                      <a:pPr indent="0" lvl="0" marL="0" rtl="0" algn="ctr">
                        <a:spcBef>
                          <a:spcPts val="0"/>
                        </a:spcBef>
                        <a:spcAft>
                          <a:spcPts val="0"/>
                        </a:spcAft>
                        <a:buNone/>
                      </a:pPr>
                      <a:r>
                        <a:rPr lang="es" sz="1300">
                          <a:latin typeface="DM Sans"/>
                          <a:ea typeface="DM Sans"/>
                          <a:cs typeface="DM Sans"/>
                          <a:sym typeface="DM Sans"/>
                        </a:rPr>
                        <a:t>Necesita ser supervisado</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c>
                  <a:txBody>
                    <a:bodyPr/>
                    <a:lstStyle/>
                    <a:p>
                      <a:pPr indent="0" lvl="0" marL="0" rtl="0" algn="ctr">
                        <a:spcBef>
                          <a:spcPts val="0"/>
                        </a:spcBef>
                        <a:spcAft>
                          <a:spcPts val="0"/>
                        </a:spcAft>
                        <a:buNone/>
                      </a:pPr>
                      <a:r>
                        <a:rPr lang="es" sz="1300">
                          <a:latin typeface="DM Sans"/>
                          <a:ea typeface="DM Sans"/>
                          <a:cs typeface="DM Sans"/>
                          <a:sym typeface="DM Sans"/>
                        </a:rPr>
                        <a:t>No necesita supervisión</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r>
              <a:tr h="388800">
                <a:tc>
                  <a:txBody>
                    <a:bodyPr/>
                    <a:lstStyle/>
                    <a:p>
                      <a:pPr indent="0" lvl="0" marL="0" rtl="0" algn="ctr">
                        <a:spcBef>
                          <a:spcPts val="0"/>
                        </a:spcBef>
                        <a:spcAft>
                          <a:spcPts val="0"/>
                        </a:spcAft>
                        <a:buNone/>
                      </a:pPr>
                      <a:r>
                        <a:rPr lang="es" sz="1300">
                          <a:latin typeface="DM Sans"/>
                          <a:ea typeface="DM Sans"/>
                          <a:cs typeface="DM Sans"/>
                          <a:sym typeface="DM Sans"/>
                        </a:rPr>
                        <a:t>Problemas de Clasificación y Regresión</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c>
                  <a:txBody>
                    <a:bodyPr/>
                    <a:lstStyle/>
                    <a:p>
                      <a:pPr indent="0" lvl="0" marL="0" rtl="0" algn="ctr">
                        <a:spcBef>
                          <a:spcPts val="0"/>
                        </a:spcBef>
                        <a:spcAft>
                          <a:spcPts val="0"/>
                        </a:spcAft>
                        <a:buNone/>
                      </a:pPr>
                      <a:r>
                        <a:rPr lang="es" sz="1300">
                          <a:latin typeface="DM Sans"/>
                          <a:ea typeface="DM Sans"/>
                          <a:cs typeface="DM Sans"/>
                          <a:sym typeface="DM Sans"/>
                        </a:rPr>
                        <a:t>Problemas de Clustering y Asociaciones</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r>
              <a:tr h="362850">
                <a:tc>
                  <a:txBody>
                    <a:bodyPr/>
                    <a:lstStyle/>
                    <a:p>
                      <a:pPr indent="0" lvl="0" marL="0" rtl="0" algn="ctr">
                        <a:spcBef>
                          <a:spcPts val="0"/>
                        </a:spcBef>
                        <a:spcAft>
                          <a:spcPts val="0"/>
                        </a:spcAft>
                        <a:buNone/>
                      </a:pPr>
                      <a:r>
                        <a:rPr lang="es" sz="1300">
                          <a:latin typeface="DM Sans"/>
                          <a:ea typeface="DM Sans"/>
                          <a:cs typeface="DM Sans"/>
                          <a:sym typeface="DM Sans"/>
                        </a:rPr>
                        <a:t>Cuando conocemos la entrada y las salidas</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c>
                  <a:txBody>
                    <a:bodyPr/>
                    <a:lstStyle/>
                    <a:p>
                      <a:pPr indent="0" lvl="0" marL="0" rtl="0" algn="ctr">
                        <a:spcBef>
                          <a:spcPts val="0"/>
                        </a:spcBef>
                        <a:spcAft>
                          <a:spcPts val="0"/>
                        </a:spcAft>
                        <a:buNone/>
                      </a:pPr>
                      <a:r>
                        <a:rPr lang="es" sz="1300">
                          <a:latin typeface="DM Sans"/>
                          <a:ea typeface="DM Sans"/>
                          <a:cs typeface="DM Sans"/>
                          <a:sym typeface="DM Sans"/>
                        </a:rPr>
                        <a:t>Cuando solo tenemos datos de entrada</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r>
              <a:tr h="362850">
                <a:tc>
                  <a:txBody>
                    <a:bodyPr/>
                    <a:lstStyle/>
                    <a:p>
                      <a:pPr indent="0" lvl="0" marL="0" rtl="0" algn="ctr">
                        <a:spcBef>
                          <a:spcPts val="0"/>
                        </a:spcBef>
                        <a:spcAft>
                          <a:spcPts val="0"/>
                        </a:spcAft>
                        <a:buNone/>
                      </a:pPr>
                      <a:r>
                        <a:rPr lang="es" sz="1300">
                          <a:latin typeface="DM Sans"/>
                          <a:ea typeface="DM Sans"/>
                          <a:cs typeface="DM Sans"/>
                          <a:sym typeface="DM Sans"/>
                        </a:rPr>
                        <a:t>Resultado preciso</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c>
                  <a:txBody>
                    <a:bodyPr/>
                    <a:lstStyle/>
                    <a:p>
                      <a:pPr indent="0" lvl="0" marL="0" rtl="0" algn="ctr">
                        <a:spcBef>
                          <a:spcPts val="0"/>
                        </a:spcBef>
                        <a:spcAft>
                          <a:spcPts val="0"/>
                        </a:spcAft>
                        <a:buNone/>
                      </a:pPr>
                      <a:r>
                        <a:rPr lang="es" sz="1300">
                          <a:latin typeface="DM Sans"/>
                          <a:ea typeface="DM Sans"/>
                          <a:cs typeface="DM Sans"/>
                          <a:sym typeface="DM Sans"/>
                        </a:rPr>
                        <a:t>Menos preciso</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r>
              <a:tr h="470275">
                <a:tc>
                  <a:txBody>
                    <a:bodyPr/>
                    <a:lstStyle/>
                    <a:p>
                      <a:pPr indent="0" lvl="0" marL="0" rtl="0" algn="ctr">
                        <a:spcBef>
                          <a:spcPts val="0"/>
                        </a:spcBef>
                        <a:spcAft>
                          <a:spcPts val="0"/>
                        </a:spcAft>
                        <a:buNone/>
                      </a:pPr>
                      <a:r>
                        <a:rPr lang="es" sz="1300">
                          <a:latin typeface="DM Sans"/>
                          <a:ea typeface="DM Sans"/>
                          <a:cs typeface="DM Sans"/>
                          <a:sym typeface="DM Sans"/>
                        </a:rPr>
                        <a:t>No está cerca de la verdadera IA</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c>
                  <a:txBody>
                    <a:bodyPr/>
                    <a:lstStyle/>
                    <a:p>
                      <a:pPr indent="0" lvl="0" marL="0" rtl="0" algn="ctr">
                        <a:spcBef>
                          <a:spcPts val="0"/>
                        </a:spcBef>
                        <a:spcAft>
                          <a:spcPts val="0"/>
                        </a:spcAft>
                        <a:buNone/>
                      </a:pPr>
                      <a:r>
                        <a:rPr lang="es" sz="1300">
                          <a:latin typeface="DM Sans"/>
                          <a:ea typeface="DM Sans"/>
                          <a:cs typeface="DM Sans"/>
                          <a:sym typeface="DM Sans"/>
                        </a:rPr>
                        <a:t>Está más cerca de la verdadera IA, ya que aprende de manera similar a como un niño</a:t>
                      </a:r>
                      <a:endParaRPr sz="1300">
                        <a:latin typeface="DM Sans"/>
                        <a:ea typeface="DM Sans"/>
                        <a:cs typeface="DM Sans"/>
                        <a:sym typeface="DM Sans"/>
                      </a:endParaRPr>
                    </a:p>
                  </a:txBody>
                  <a:tcPr marT="91425" marB="91425" marR="91425" marL="91425">
                    <a:lnL cap="flat" cmpd="sng" w="19050">
                      <a:solidFill>
                        <a:srgbClr val="569CD6"/>
                      </a:solidFill>
                      <a:prstDash val="solid"/>
                      <a:round/>
                      <a:headEnd len="sm" w="sm" type="none"/>
                      <a:tailEnd len="sm" w="sm" type="none"/>
                    </a:lnL>
                    <a:lnR cap="flat" cmpd="sng" w="19050">
                      <a:solidFill>
                        <a:srgbClr val="569CD6"/>
                      </a:solidFill>
                      <a:prstDash val="solid"/>
                      <a:round/>
                      <a:headEnd len="sm" w="sm" type="none"/>
                      <a:tailEnd len="sm" w="sm" type="none"/>
                    </a:lnR>
                    <a:lnT cap="flat" cmpd="sng" w="19050">
                      <a:solidFill>
                        <a:srgbClr val="569CD6"/>
                      </a:solidFill>
                      <a:prstDash val="solid"/>
                      <a:round/>
                      <a:headEnd len="sm" w="sm" type="none"/>
                      <a:tailEnd len="sm" w="sm" type="none"/>
                    </a:lnT>
                    <a:lnB cap="flat" cmpd="sng" w="19050">
                      <a:solidFill>
                        <a:srgbClr val="569CD6"/>
                      </a:solidFill>
                      <a:prstDash val="solid"/>
                      <a:round/>
                      <a:headEnd len="sm" w="sm" type="none"/>
                      <a:tailEnd len="sm" w="sm" type="none"/>
                    </a:lnB>
                  </a:tcPr>
                </a:tc>
              </a:tr>
            </a:tbl>
          </a:graphicData>
        </a:graphic>
      </p:graphicFrame>
      <p:sp>
        <p:nvSpPr>
          <p:cNvPr id="215" name="Google Shape;215;p43"/>
          <p:cNvSpPr/>
          <p:nvPr/>
        </p:nvSpPr>
        <p:spPr>
          <a:xfrm>
            <a:off x="14400" y="1148025"/>
            <a:ext cx="2036700" cy="268800"/>
          </a:xfrm>
          <a:prstGeom prst="parallelogram">
            <a:avLst>
              <a:gd fmla="val 0"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300">
                <a:latin typeface="DM Sans"/>
                <a:ea typeface="DM Sans"/>
                <a:cs typeface="DM Sans"/>
                <a:sym typeface="DM Sans"/>
              </a:rPr>
              <a:t>Retroalimentación</a:t>
            </a:r>
            <a:endParaRPr b="1" sz="1300">
              <a:latin typeface="DM Sans"/>
              <a:ea typeface="DM Sans"/>
              <a:cs typeface="DM Sans"/>
              <a:sym typeface="DM Sans"/>
            </a:endParaRPr>
          </a:p>
        </p:txBody>
      </p:sp>
      <p:sp>
        <p:nvSpPr>
          <p:cNvPr id="216" name="Google Shape;216;p43"/>
          <p:cNvSpPr/>
          <p:nvPr/>
        </p:nvSpPr>
        <p:spPr>
          <a:xfrm>
            <a:off x="20564" y="1518938"/>
            <a:ext cx="2036700" cy="268800"/>
          </a:xfrm>
          <a:prstGeom prst="parallelogram">
            <a:avLst>
              <a:gd fmla="val 0"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s">
                <a:latin typeface="DM Sans"/>
                <a:ea typeface="DM Sans"/>
                <a:cs typeface="DM Sans"/>
                <a:sym typeface="DM Sans"/>
              </a:rPr>
              <a:t>Datos</a:t>
            </a:r>
            <a:endParaRPr b="1">
              <a:latin typeface="DM Sans"/>
              <a:ea typeface="DM Sans"/>
              <a:cs typeface="DM Sans"/>
              <a:sym typeface="DM Sans"/>
            </a:endParaRPr>
          </a:p>
        </p:txBody>
      </p:sp>
      <p:sp>
        <p:nvSpPr>
          <p:cNvPr id="217" name="Google Shape;217;p43"/>
          <p:cNvSpPr/>
          <p:nvPr/>
        </p:nvSpPr>
        <p:spPr>
          <a:xfrm>
            <a:off x="14413" y="1923313"/>
            <a:ext cx="2036700" cy="268800"/>
          </a:xfrm>
          <a:prstGeom prst="parallelogram">
            <a:avLst>
              <a:gd fmla="val 0"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a:latin typeface="DM Sans"/>
                <a:ea typeface="DM Sans"/>
                <a:cs typeface="DM Sans"/>
                <a:sym typeface="DM Sans"/>
              </a:rPr>
              <a:t>Objetivo</a:t>
            </a:r>
            <a:endParaRPr b="1">
              <a:latin typeface="DM Sans"/>
              <a:ea typeface="DM Sans"/>
              <a:cs typeface="DM Sans"/>
              <a:sym typeface="DM Sans"/>
            </a:endParaRPr>
          </a:p>
        </p:txBody>
      </p:sp>
      <p:sp>
        <p:nvSpPr>
          <p:cNvPr id="218" name="Google Shape;218;p43"/>
          <p:cNvSpPr/>
          <p:nvPr/>
        </p:nvSpPr>
        <p:spPr>
          <a:xfrm>
            <a:off x="14400" y="2319063"/>
            <a:ext cx="2036700" cy="268800"/>
          </a:xfrm>
          <a:prstGeom prst="parallelogram">
            <a:avLst>
              <a:gd fmla="val 400"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s">
                <a:latin typeface="DM Sans"/>
                <a:ea typeface="DM Sans"/>
                <a:cs typeface="DM Sans"/>
                <a:sym typeface="DM Sans"/>
              </a:rPr>
              <a:t>Supervisión</a:t>
            </a:r>
            <a:endParaRPr b="1">
              <a:latin typeface="DM Sans"/>
              <a:ea typeface="DM Sans"/>
              <a:cs typeface="DM Sans"/>
              <a:sym typeface="DM Sans"/>
            </a:endParaRPr>
          </a:p>
        </p:txBody>
      </p:sp>
      <p:sp>
        <p:nvSpPr>
          <p:cNvPr id="219" name="Google Shape;219;p43"/>
          <p:cNvSpPr/>
          <p:nvPr/>
        </p:nvSpPr>
        <p:spPr>
          <a:xfrm>
            <a:off x="20563" y="2714800"/>
            <a:ext cx="2036700" cy="268800"/>
          </a:xfrm>
          <a:prstGeom prst="parallelogram">
            <a:avLst>
              <a:gd fmla="val 0"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s">
                <a:latin typeface="DM Sans"/>
                <a:ea typeface="DM Sans"/>
                <a:cs typeface="DM Sans"/>
                <a:sym typeface="DM Sans"/>
              </a:rPr>
              <a:t>Clasificación</a:t>
            </a:r>
            <a:endParaRPr b="1">
              <a:latin typeface="DM Sans"/>
              <a:ea typeface="DM Sans"/>
              <a:cs typeface="DM Sans"/>
              <a:sym typeface="DM Sans"/>
            </a:endParaRPr>
          </a:p>
        </p:txBody>
      </p:sp>
      <p:sp>
        <p:nvSpPr>
          <p:cNvPr id="220" name="Google Shape;220;p43"/>
          <p:cNvSpPr/>
          <p:nvPr/>
        </p:nvSpPr>
        <p:spPr>
          <a:xfrm>
            <a:off x="20563" y="3068988"/>
            <a:ext cx="2036700" cy="268800"/>
          </a:xfrm>
          <a:prstGeom prst="parallelogram">
            <a:avLst>
              <a:gd fmla="val 0"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s">
                <a:latin typeface="DM Sans"/>
                <a:ea typeface="DM Sans"/>
                <a:cs typeface="DM Sans"/>
                <a:sym typeface="DM Sans"/>
              </a:rPr>
              <a:t>Usabilidad</a:t>
            </a:r>
            <a:endParaRPr b="1">
              <a:latin typeface="DM Sans"/>
              <a:ea typeface="DM Sans"/>
              <a:cs typeface="DM Sans"/>
              <a:sym typeface="DM Sans"/>
            </a:endParaRPr>
          </a:p>
        </p:txBody>
      </p:sp>
      <p:sp>
        <p:nvSpPr>
          <p:cNvPr id="221" name="Google Shape;221;p43"/>
          <p:cNvSpPr/>
          <p:nvPr/>
        </p:nvSpPr>
        <p:spPr>
          <a:xfrm>
            <a:off x="20564" y="3484350"/>
            <a:ext cx="2036700" cy="268800"/>
          </a:xfrm>
          <a:prstGeom prst="parallelogram">
            <a:avLst>
              <a:gd fmla="val 0"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s">
                <a:latin typeface="DM Sans"/>
                <a:ea typeface="DM Sans"/>
                <a:cs typeface="DM Sans"/>
                <a:sym typeface="DM Sans"/>
              </a:rPr>
              <a:t>Resultado</a:t>
            </a:r>
            <a:endParaRPr b="1">
              <a:latin typeface="DM Sans"/>
              <a:ea typeface="DM Sans"/>
              <a:cs typeface="DM Sans"/>
              <a:sym typeface="DM Sans"/>
            </a:endParaRPr>
          </a:p>
        </p:txBody>
      </p:sp>
      <p:sp>
        <p:nvSpPr>
          <p:cNvPr id="222" name="Google Shape;222;p43"/>
          <p:cNvSpPr/>
          <p:nvPr/>
        </p:nvSpPr>
        <p:spPr>
          <a:xfrm>
            <a:off x="14400" y="3936625"/>
            <a:ext cx="2036700" cy="268800"/>
          </a:xfrm>
          <a:prstGeom prst="parallelogram">
            <a:avLst>
              <a:gd fmla="val 0"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s">
                <a:latin typeface="DM Sans"/>
                <a:ea typeface="DM Sans"/>
                <a:cs typeface="DM Sans"/>
                <a:sym typeface="DM Sans"/>
              </a:rPr>
              <a:t>Relación con AI</a:t>
            </a:r>
            <a:endParaRPr b="1">
              <a:latin typeface="DM Sans"/>
              <a:ea typeface="DM Sans"/>
              <a:cs typeface="DM Sans"/>
              <a:sym typeface="DM Sans"/>
            </a:endParaRPr>
          </a:p>
        </p:txBody>
      </p:sp>
      <p:sp>
        <p:nvSpPr>
          <p:cNvPr id="223" name="Google Shape;223;p43"/>
          <p:cNvSpPr/>
          <p:nvPr/>
        </p:nvSpPr>
        <p:spPr>
          <a:xfrm>
            <a:off x="2237125" y="351000"/>
            <a:ext cx="3376500" cy="268800"/>
          </a:xfrm>
          <a:prstGeom prst="parallelogram">
            <a:avLst>
              <a:gd fmla="val 131985"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s">
                <a:solidFill>
                  <a:schemeClr val="dk1"/>
                </a:solidFill>
                <a:latin typeface="DM Sans"/>
                <a:ea typeface="DM Sans"/>
                <a:cs typeface="DM Sans"/>
                <a:sym typeface="DM Sans"/>
              </a:rPr>
              <a:t>APRENDIZAJE SUPERVISADO</a:t>
            </a:r>
            <a:endParaRPr b="1">
              <a:solidFill>
                <a:schemeClr val="dk1"/>
              </a:solidFill>
              <a:latin typeface="DM Sans"/>
              <a:ea typeface="DM Sans"/>
              <a:cs typeface="DM Sans"/>
              <a:sym typeface="DM Sans"/>
            </a:endParaRPr>
          </a:p>
        </p:txBody>
      </p:sp>
      <p:sp>
        <p:nvSpPr>
          <p:cNvPr id="224" name="Google Shape;224;p43"/>
          <p:cNvSpPr/>
          <p:nvPr/>
        </p:nvSpPr>
        <p:spPr>
          <a:xfrm>
            <a:off x="5224075" y="351000"/>
            <a:ext cx="3706200" cy="268800"/>
          </a:xfrm>
          <a:prstGeom prst="parallelogram">
            <a:avLst>
              <a:gd fmla="val 125251" name="adj"/>
            </a:avLst>
          </a:prstGeom>
          <a:solidFill>
            <a:srgbClr val="569CD6"/>
          </a:solidFill>
          <a:ln cap="flat" cmpd="sng" w="9525">
            <a:solidFill>
              <a:srgbClr val="569C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s">
                <a:solidFill>
                  <a:schemeClr val="dk1"/>
                </a:solidFill>
                <a:latin typeface="DM Sans"/>
                <a:ea typeface="DM Sans"/>
                <a:cs typeface="DM Sans"/>
                <a:sym typeface="DM Sans"/>
              </a:rPr>
              <a:t>APRENDIZAJE NO SUPERVISADO</a:t>
            </a:r>
            <a:endParaRPr b="1">
              <a:solidFill>
                <a:schemeClr val="dk1"/>
              </a:solidFill>
              <a:latin typeface="DM Sans"/>
              <a:ea typeface="DM Sans"/>
              <a:cs typeface="DM Sans"/>
              <a:sym typeface="DM Sans"/>
            </a:endParaRPr>
          </a:p>
        </p:txBody>
      </p:sp>
      <p:grpSp>
        <p:nvGrpSpPr>
          <p:cNvPr id="225" name="Google Shape;225;p43"/>
          <p:cNvGrpSpPr/>
          <p:nvPr/>
        </p:nvGrpSpPr>
        <p:grpSpPr>
          <a:xfrm>
            <a:off x="5259537" y="223850"/>
            <a:ext cx="368838" cy="523100"/>
            <a:chOff x="5392412" y="134200"/>
            <a:chExt cx="368838" cy="523100"/>
          </a:xfrm>
        </p:grpSpPr>
        <p:cxnSp>
          <p:nvCxnSpPr>
            <p:cNvPr id="226" name="Google Shape;226;p43"/>
            <p:cNvCxnSpPr/>
            <p:nvPr/>
          </p:nvCxnSpPr>
          <p:spPr>
            <a:xfrm>
              <a:off x="5497700" y="134200"/>
              <a:ext cx="255300" cy="188100"/>
            </a:xfrm>
            <a:prstGeom prst="straightConnector1">
              <a:avLst/>
            </a:prstGeom>
            <a:noFill/>
            <a:ln cap="flat" cmpd="sng" w="9525">
              <a:solidFill>
                <a:srgbClr val="569CD6"/>
              </a:solidFill>
              <a:prstDash val="solid"/>
              <a:round/>
              <a:headEnd len="sm" w="sm" type="none"/>
              <a:tailEnd len="sm" w="sm" type="none"/>
            </a:ln>
          </p:spPr>
        </p:cxnSp>
        <p:cxnSp>
          <p:nvCxnSpPr>
            <p:cNvPr id="227" name="Google Shape;227;p43"/>
            <p:cNvCxnSpPr/>
            <p:nvPr/>
          </p:nvCxnSpPr>
          <p:spPr>
            <a:xfrm flipH="1">
              <a:off x="5392550" y="322300"/>
              <a:ext cx="368700" cy="163200"/>
            </a:xfrm>
            <a:prstGeom prst="straightConnector1">
              <a:avLst/>
            </a:prstGeom>
            <a:noFill/>
            <a:ln cap="flat" cmpd="sng" w="9525">
              <a:solidFill>
                <a:srgbClr val="569CD6"/>
              </a:solidFill>
              <a:prstDash val="solid"/>
              <a:round/>
              <a:headEnd len="sm" w="sm" type="none"/>
              <a:tailEnd len="sm" w="sm" type="none"/>
            </a:ln>
          </p:spPr>
        </p:cxnSp>
        <p:cxnSp>
          <p:nvCxnSpPr>
            <p:cNvPr id="228" name="Google Shape;228;p43"/>
            <p:cNvCxnSpPr/>
            <p:nvPr/>
          </p:nvCxnSpPr>
          <p:spPr>
            <a:xfrm>
              <a:off x="5392412" y="485400"/>
              <a:ext cx="255900" cy="171900"/>
            </a:xfrm>
            <a:prstGeom prst="straightConnector1">
              <a:avLst/>
            </a:prstGeom>
            <a:noFill/>
            <a:ln cap="flat" cmpd="sng" w="9525">
              <a:solidFill>
                <a:srgbClr val="569CD6"/>
              </a:solidFill>
              <a:prstDash val="solid"/>
              <a:round/>
              <a:headEnd len="sm" w="sm" type="none"/>
              <a:tailEnd len="sm" w="sm" type="none"/>
            </a:ln>
          </p:spPr>
        </p:cxn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4"/>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Algoritmos</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pic>
        <p:nvPicPr>
          <p:cNvPr id="238" name="Google Shape;238;p45"/>
          <p:cNvPicPr preferRelativeResize="0"/>
          <p:nvPr/>
        </p:nvPicPr>
        <p:blipFill>
          <a:blip r:embed="rId3">
            <a:alphaModFix/>
          </a:blip>
          <a:stretch>
            <a:fillRect/>
          </a:stretch>
        </p:blipFill>
        <p:spPr>
          <a:xfrm>
            <a:off x="5565350" y="1759950"/>
            <a:ext cx="2103750" cy="2041175"/>
          </a:xfrm>
          <a:prstGeom prst="rect">
            <a:avLst/>
          </a:prstGeom>
          <a:noFill/>
          <a:ln>
            <a:noFill/>
          </a:ln>
        </p:spPr>
      </p:pic>
      <p:sp>
        <p:nvSpPr>
          <p:cNvPr id="239" name="Google Shape;239;p45"/>
          <p:cNvSpPr txBox="1"/>
          <p:nvPr/>
        </p:nvSpPr>
        <p:spPr>
          <a:xfrm>
            <a:off x="747300" y="1857000"/>
            <a:ext cx="3925200" cy="205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solidFill>
                  <a:schemeClr val="dk1"/>
                </a:solidFill>
                <a:latin typeface="DM Sans"/>
                <a:ea typeface="DM Sans"/>
                <a:cs typeface="DM Sans"/>
                <a:sym typeface="DM Sans"/>
              </a:rPr>
              <a:t>Los problemas de aprendizaje no supervisado se clasifican principalmente en dos categorías: </a:t>
            </a:r>
            <a:endParaRPr sz="1350">
              <a:solidFill>
                <a:schemeClr val="dk1"/>
              </a:solidFill>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Cluster (donde tenemos algoritmos como k-means. clustering jerárquico, modelos de mixturas gaussianas, o algoritmo basados en densidad como DBSCAN) </a:t>
            </a:r>
            <a:endParaRPr sz="1350">
              <a:solidFill>
                <a:schemeClr val="dk1"/>
              </a:solidFill>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Reducción de dimensionalidad (como PCA, ICA, Análisis Factorial)</a:t>
            </a:r>
            <a:endParaRPr sz="1350">
              <a:solidFill>
                <a:schemeClr val="dk1"/>
              </a:solidFill>
              <a:latin typeface="DM Sans"/>
              <a:ea typeface="DM Sans"/>
              <a:cs typeface="DM Sans"/>
              <a:sym typeface="DM Sans"/>
            </a:endParaRPr>
          </a:p>
        </p:txBody>
      </p:sp>
      <p:sp>
        <p:nvSpPr>
          <p:cNvPr id="240" name="Google Shape;240;p45"/>
          <p:cNvSpPr txBox="1"/>
          <p:nvPr/>
        </p:nvSpPr>
        <p:spPr>
          <a:xfrm>
            <a:off x="747300" y="1136425"/>
            <a:ext cx="62214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Algoritmos</a:t>
            </a:r>
            <a:endParaRPr b="1" sz="4000">
              <a:solidFill>
                <a:schemeClr val="dk1"/>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28"/>
          <p:cNvSpPr/>
          <p:nvPr/>
        </p:nvSpPr>
        <p:spPr>
          <a:xfrm>
            <a:off x="3080700" y="2547525"/>
            <a:ext cx="2982600" cy="79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8"/>
          <p:cNvSpPr txBox="1"/>
          <p:nvPr/>
        </p:nvSpPr>
        <p:spPr>
          <a:xfrm>
            <a:off x="1461300" y="1802163"/>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Esta clase va a ser</a:t>
            </a:r>
            <a:endParaRPr b="1" sz="4000">
              <a:solidFill>
                <a:srgbClr val="DEFC52"/>
              </a:solidFill>
              <a:latin typeface="DM Sans"/>
              <a:ea typeface="DM Sans"/>
              <a:cs typeface="DM Sans"/>
              <a:sym typeface="DM Sans"/>
            </a:endParaRPr>
          </a:p>
        </p:txBody>
      </p:sp>
      <p:sp>
        <p:nvSpPr>
          <p:cNvPr id="96" name="Google Shape;96;p28"/>
          <p:cNvSpPr txBox="1"/>
          <p:nvPr/>
        </p:nvSpPr>
        <p:spPr>
          <a:xfrm>
            <a:off x="3655975" y="2541075"/>
            <a:ext cx="22275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grabada</a:t>
            </a:r>
            <a:endParaRPr b="1" sz="4000">
              <a:solidFill>
                <a:srgbClr val="EAFF6A"/>
              </a:solidFill>
              <a:latin typeface="DM Sans"/>
              <a:ea typeface="DM Sans"/>
              <a:cs typeface="DM Sans"/>
              <a:sym typeface="DM Sans"/>
            </a:endParaRPr>
          </a:p>
        </p:txBody>
      </p:sp>
      <p:sp>
        <p:nvSpPr>
          <p:cNvPr id="97" name="Google Shape;97;p28"/>
          <p:cNvSpPr/>
          <p:nvPr/>
        </p:nvSpPr>
        <p:spPr>
          <a:xfrm>
            <a:off x="3293875" y="2844525"/>
            <a:ext cx="199800" cy="199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6"/>
          <p:cNvSpPr txBox="1"/>
          <p:nvPr/>
        </p:nvSpPr>
        <p:spPr>
          <a:xfrm>
            <a:off x="540400" y="2658200"/>
            <a:ext cx="4006800" cy="14949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b="1" lang="es" sz="1350">
                <a:solidFill>
                  <a:schemeClr val="lt1"/>
                </a:solidFill>
                <a:highlight>
                  <a:srgbClr val="EF89D2"/>
                </a:highlight>
                <a:latin typeface="DM Sans"/>
                <a:ea typeface="DM Sans"/>
                <a:cs typeface="DM Sans"/>
                <a:sym typeface="DM Sans"/>
              </a:rPr>
              <a:t>Problemas de Clustering: </a:t>
            </a:r>
            <a:endParaRPr sz="1350">
              <a:solidFill>
                <a:schemeClr val="dk1"/>
              </a:solidFill>
              <a:latin typeface="DM Sans"/>
              <a:ea typeface="DM Sans"/>
              <a:cs typeface="DM Sans"/>
              <a:sym typeface="DM Sans"/>
            </a:endParaRPr>
          </a:p>
          <a:p>
            <a:pPr indent="0" lvl="0" marL="0" marR="0" rtl="0" algn="l">
              <a:lnSpc>
                <a:spcPct val="115000"/>
              </a:lnSpc>
              <a:spcBef>
                <a:spcPts val="0"/>
              </a:spcBef>
              <a:spcAft>
                <a:spcPts val="0"/>
              </a:spcAft>
              <a:buNone/>
            </a:pPr>
            <a:r>
              <a:rPr lang="es" sz="1350">
                <a:solidFill>
                  <a:schemeClr val="dk1"/>
                </a:solidFill>
                <a:latin typeface="DM Sans"/>
                <a:ea typeface="DM Sans"/>
                <a:cs typeface="DM Sans"/>
                <a:sym typeface="DM Sans"/>
              </a:rPr>
              <a:t>Asignación de </a:t>
            </a:r>
            <a:r>
              <a:rPr b="1" lang="es" sz="1350">
                <a:solidFill>
                  <a:schemeClr val="dk1"/>
                </a:solidFill>
                <a:latin typeface="DM Sans"/>
                <a:ea typeface="DM Sans"/>
                <a:cs typeface="DM Sans"/>
                <a:sym typeface="DM Sans"/>
              </a:rPr>
              <a:t>individuos/objetos a grupos homogéneos</a:t>
            </a:r>
            <a:r>
              <a:rPr lang="es" sz="1350">
                <a:solidFill>
                  <a:schemeClr val="dk1"/>
                </a:solidFill>
                <a:latin typeface="DM Sans"/>
                <a:ea typeface="DM Sans"/>
                <a:cs typeface="DM Sans"/>
                <a:sym typeface="DM Sans"/>
              </a:rPr>
              <a:t> asegurando mínima varianza intra-cluster y máxima varianza inter-cluster </a:t>
            </a:r>
            <a:r>
              <a:rPr b="1" lang="es" sz="1350">
                <a:solidFill>
                  <a:schemeClr val="dk1"/>
                </a:solidFill>
                <a:latin typeface="DM Sans"/>
                <a:ea typeface="DM Sans"/>
                <a:cs typeface="DM Sans"/>
                <a:sym typeface="DM Sans"/>
              </a:rPr>
              <a:t>intentando descubrir la estructura oculta de los objetos</a:t>
            </a:r>
            <a:endParaRPr b="1" sz="1350">
              <a:solidFill>
                <a:schemeClr val="dk1"/>
              </a:solidFill>
              <a:latin typeface="DM Sans"/>
              <a:ea typeface="DM Sans"/>
              <a:cs typeface="DM Sans"/>
              <a:sym typeface="DM Sans"/>
            </a:endParaRPr>
          </a:p>
        </p:txBody>
      </p:sp>
      <p:sp>
        <p:nvSpPr>
          <p:cNvPr id="246" name="Google Shape;246;p46"/>
          <p:cNvSpPr txBox="1"/>
          <p:nvPr/>
        </p:nvSpPr>
        <p:spPr>
          <a:xfrm>
            <a:off x="655100" y="1120675"/>
            <a:ext cx="7562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¿Qué tipo de problemas resuelve?</a:t>
            </a:r>
            <a:endParaRPr b="1" sz="4000">
              <a:solidFill>
                <a:schemeClr val="dk1"/>
              </a:solidFill>
              <a:latin typeface="DM Sans"/>
              <a:ea typeface="DM Sans"/>
              <a:cs typeface="DM Sans"/>
              <a:sym typeface="DM Sans"/>
            </a:endParaRPr>
          </a:p>
        </p:txBody>
      </p:sp>
      <p:sp>
        <p:nvSpPr>
          <p:cNvPr id="247" name="Google Shape;247;p46"/>
          <p:cNvSpPr txBox="1"/>
          <p:nvPr/>
        </p:nvSpPr>
        <p:spPr>
          <a:xfrm>
            <a:off x="4547300" y="2658200"/>
            <a:ext cx="3911700" cy="134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s" sz="1350">
                <a:solidFill>
                  <a:schemeClr val="lt1"/>
                </a:solidFill>
                <a:highlight>
                  <a:srgbClr val="EF89D2"/>
                </a:highlight>
                <a:latin typeface="DM Sans"/>
                <a:ea typeface="DM Sans"/>
                <a:cs typeface="DM Sans"/>
                <a:sym typeface="DM Sans"/>
              </a:rPr>
              <a:t>Problemas de Reducción Dimensionalidad: </a:t>
            </a:r>
            <a:endParaRPr b="1" sz="1350">
              <a:solidFill>
                <a:schemeClr val="lt1"/>
              </a:solidFill>
              <a:highlight>
                <a:srgbClr val="EF89D2"/>
              </a:highlight>
              <a:latin typeface="DM Sans"/>
              <a:ea typeface="DM Sans"/>
              <a:cs typeface="DM Sans"/>
              <a:sym typeface="DM Sans"/>
            </a:endParaRPr>
          </a:p>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Cuyo propósito es </a:t>
            </a:r>
            <a:r>
              <a:rPr b="1" lang="es" sz="1350">
                <a:solidFill>
                  <a:schemeClr val="dk1"/>
                </a:solidFill>
                <a:latin typeface="DM Sans"/>
                <a:ea typeface="DM Sans"/>
                <a:cs typeface="DM Sans"/>
                <a:sym typeface="DM Sans"/>
              </a:rPr>
              <a:t>reducir el número de features (variables) </a:t>
            </a:r>
            <a:r>
              <a:rPr lang="es" sz="1350">
                <a:solidFill>
                  <a:schemeClr val="dk1"/>
                </a:solidFill>
                <a:latin typeface="DM Sans"/>
                <a:ea typeface="DM Sans"/>
                <a:cs typeface="DM Sans"/>
                <a:sym typeface="DM Sans"/>
              </a:rPr>
              <a:t>por medio de </a:t>
            </a:r>
            <a:r>
              <a:rPr b="1" lang="es" sz="1350">
                <a:solidFill>
                  <a:schemeClr val="dk1"/>
                </a:solidFill>
                <a:latin typeface="DM Sans"/>
                <a:ea typeface="DM Sans"/>
                <a:cs typeface="DM Sans"/>
                <a:sym typeface="DM Sans"/>
              </a:rPr>
              <a:t>feature selection</a:t>
            </a:r>
            <a:r>
              <a:rPr lang="es" sz="1350">
                <a:solidFill>
                  <a:schemeClr val="dk1"/>
                </a:solidFill>
                <a:latin typeface="DM Sans"/>
                <a:ea typeface="DM Sans"/>
                <a:cs typeface="DM Sans"/>
                <a:sym typeface="DM Sans"/>
              </a:rPr>
              <a:t> (selección existente) o </a:t>
            </a:r>
            <a:r>
              <a:rPr b="1" lang="es" sz="1350">
                <a:solidFill>
                  <a:schemeClr val="dk1"/>
                </a:solidFill>
                <a:latin typeface="DM Sans"/>
                <a:ea typeface="DM Sans"/>
                <a:cs typeface="DM Sans"/>
                <a:sym typeface="DM Sans"/>
              </a:rPr>
              <a:t>feature extraction</a:t>
            </a:r>
            <a:r>
              <a:rPr lang="es" sz="1350">
                <a:solidFill>
                  <a:schemeClr val="dk1"/>
                </a:solidFill>
                <a:latin typeface="DM Sans"/>
                <a:ea typeface="DM Sans"/>
                <a:cs typeface="DM Sans"/>
                <a:sym typeface="DM Sans"/>
              </a:rPr>
              <a:t> (combinación de datos originales)</a:t>
            </a:r>
            <a:r>
              <a:rPr b="1" lang="es" sz="1350">
                <a:solidFill>
                  <a:schemeClr val="dk1"/>
                </a:solidFill>
                <a:latin typeface="DM Sans"/>
                <a:ea typeface="DM Sans"/>
                <a:cs typeface="DM Sans"/>
                <a:sym typeface="DM Sans"/>
              </a:rPr>
              <a:t>.</a:t>
            </a:r>
            <a:endParaRPr b="1" sz="1350">
              <a:latin typeface="DM Sans"/>
              <a:ea typeface="DM Sans"/>
              <a:cs typeface="DM Sans"/>
              <a:sym typeface="DM Sans"/>
            </a:endParaRPr>
          </a:p>
        </p:txBody>
      </p:sp>
      <p:cxnSp>
        <p:nvCxnSpPr>
          <p:cNvPr id="248" name="Google Shape;248;p46"/>
          <p:cNvCxnSpPr>
            <a:stCxn id="246" idx="2"/>
            <a:endCxn id="245" idx="0"/>
          </p:cNvCxnSpPr>
          <p:nvPr/>
        </p:nvCxnSpPr>
        <p:spPr>
          <a:xfrm flipH="1">
            <a:off x="2543750" y="2413675"/>
            <a:ext cx="1892400" cy="244500"/>
          </a:xfrm>
          <a:prstGeom prst="straightConnector1">
            <a:avLst/>
          </a:prstGeom>
          <a:noFill/>
          <a:ln cap="flat" cmpd="sng" w="38100">
            <a:solidFill>
              <a:srgbClr val="EF89D2"/>
            </a:solidFill>
            <a:prstDash val="solid"/>
            <a:round/>
            <a:headEnd len="med" w="med" type="none"/>
            <a:tailEnd len="med" w="med" type="stealth"/>
          </a:ln>
        </p:spPr>
      </p:cxnSp>
      <p:cxnSp>
        <p:nvCxnSpPr>
          <p:cNvPr id="249" name="Google Shape;249;p46"/>
          <p:cNvCxnSpPr>
            <a:stCxn id="246" idx="2"/>
            <a:endCxn id="247" idx="0"/>
          </p:cNvCxnSpPr>
          <p:nvPr/>
        </p:nvCxnSpPr>
        <p:spPr>
          <a:xfrm>
            <a:off x="4436150" y="2413675"/>
            <a:ext cx="2067000" cy="244500"/>
          </a:xfrm>
          <a:prstGeom prst="straightConnector1">
            <a:avLst/>
          </a:prstGeom>
          <a:noFill/>
          <a:ln cap="flat" cmpd="sng" w="38100">
            <a:solidFill>
              <a:srgbClr val="EF89D2"/>
            </a:solidFill>
            <a:prstDash val="solid"/>
            <a:round/>
            <a:headEnd len="med" w="med" type="none"/>
            <a:tailEnd len="med" w="med" type="stealth"/>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7"/>
          <p:cNvSpPr txBox="1"/>
          <p:nvPr/>
        </p:nvSpPr>
        <p:spPr>
          <a:xfrm>
            <a:off x="607700" y="1953375"/>
            <a:ext cx="3209700" cy="2378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es" sz="1350">
                <a:solidFill>
                  <a:schemeClr val="dk1"/>
                </a:solidFill>
                <a:latin typeface="DM Sans"/>
                <a:ea typeface="DM Sans"/>
                <a:cs typeface="DM Sans"/>
                <a:sym typeface="DM Sans"/>
              </a:rPr>
              <a:t>Usamos </a:t>
            </a:r>
            <a:r>
              <a:rPr b="1" lang="es" sz="1350">
                <a:solidFill>
                  <a:schemeClr val="dk1"/>
                </a:solidFill>
                <a:latin typeface="DM Sans"/>
                <a:ea typeface="DM Sans"/>
                <a:cs typeface="DM Sans"/>
                <a:sym typeface="DM Sans"/>
              </a:rPr>
              <a:t>clustering </a:t>
            </a:r>
            <a:r>
              <a:rPr lang="es" sz="1350">
                <a:solidFill>
                  <a:schemeClr val="dk1"/>
                </a:solidFill>
                <a:latin typeface="DM Sans"/>
                <a:ea typeface="DM Sans"/>
                <a:cs typeface="DM Sans"/>
                <a:sym typeface="DM Sans"/>
              </a:rPr>
              <a:t>cuando queremos agrupar observaciones con base en ciertos features (reducción de </a:t>
            </a:r>
            <a:r>
              <a:rPr lang="es" sz="1350">
                <a:solidFill>
                  <a:schemeClr val="dk1"/>
                </a:solidFill>
                <a:latin typeface="DM Sans"/>
                <a:ea typeface="DM Sans"/>
                <a:cs typeface="DM Sans"/>
                <a:sym typeface="DM Sans"/>
              </a:rPr>
              <a:t>número</a:t>
            </a:r>
            <a:r>
              <a:rPr lang="es" sz="1350">
                <a:solidFill>
                  <a:schemeClr val="dk1"/>
                </a:solidFill>
                <a:latin typeface="DM Sans"/>
                <a:ea typeface="DM Sans"/>
                <a:cs typeface="DM Sans"/>
                <a:sym typeface="DM Sans"/>
              </a:rPr>
              <a:t> de observaciones a K grupos), mientras que </a:t>
            </a:r>
            <a:r>
              <a:rPr b="1" lang="es" sz="1350">
                <a:solidFill>
                  <a:schemeClr val="dk1"/>
                </a:solidFill>
                <a:latin typeface="DM Sans"/>
                <a:ea typeface="DM Sans"/>
                <a:cs typeface="DM Sans"/>
                <a:sym typeface="DM Sans"/>
              </a:rPr>
              <a:t>reducción de dimensionalidad </a:t>
            </a:r>
            <a:r>
              <a:rPr lang="es" sz="1350">
                <a:solidFill>
                  <a:schemeClr val="dk1"/>
                </a:solidFill>
                <a:latin typeface="DM Sans"/>
                <a:ea typeface="DM Sans"/>
                <a:cs typeface="DM Sans"/>
                <a:sym typeface="DM Sans"/>
              </a:rPr>
              <a:t>se usa cuando se tienen muchas dimensiones y queremos comprender las relaciones existentes en menos dimensiones.</a:t>
            </a:r>
            <a:endParaRPr sz="1350">
              <a:latin typeface="DM Sans"/>
              <a:ea typeface="DM Sans"/>
              <a:cs typeface="DM Sans"/>
              <a:sym typeface="DM Sans"/>
            </a:endParaRPr>
          </a:p>
          <a:p>
            <a:pPr indent="0" lvl="0" marL="0" marR="0" rtl="0" algn="l">
              <a:lnSpc>
                <a:spcPct val="100000"/>
              </a:lnSpc>
              <a:spcBef>
                <a:spcPts val="0"/>
              </a:spcBef>
              <a:spcAft>
                <a:spcPts val="0"/>
              </a:spcAft>
              <a:buNone/>
            </a:pPr>
            <a:r>
              <a:t/>
            </a:r>
            <a:endParaRPr i="0" sz="1350" u="none" cap="none" strike="noStrike">
              <a:solidFill>
                <a:schemeClr val="dk1"/>
              </a:solidFill>
              <a:latin typeface="DM Sans"/>
              <a:ea typeface="DM Sans"/>
              <a:cs typeface="DM Sans"/>
              <a:sym typeface="DM Sans"/>
            </a:endParaRPr>
          </a:p>
          <a:p>
            <a:pPr indent="-171450" lvl="0" marL="285750" marR="0" rtl="0" algn="l">
              <a:lnSpc>
                <a:spcPct val="100000"/>
              </a:lnSpc>
              <a:spcBef>
                <a:spcPts val="0"/>
              </a:spcBef>
              <a:spcAft>
                <a:spcPts val="0"/>
              </a:spcAft>
              <a:buClr>
                <a:srgbClr val="000000"/>
              </a:buClr>
              <a:buSzPts val="1800"/>
              <a:buFont typeface="Arial"/>
              <a:buNone/>
            </a:pPr>
            <a:r>
              <a:t/>
            </a:r>
            <a:endParaRPr i="0" sz="1350" u="none" cap="none" strike="noStrike">
              <a:solidFill>
                <a:schemeClr val="dk1"/>
              </a:solidFill>
              <a:latin typeface="DM Sans"/>
              <a:ea typeface="DM Sans"/>
              <a:cs typeface="DM Sans"/>
              <a:sym typeface="DM Sans"/>
            </a:endParaRPr>
          </a:p>
        </p:txBody>
      </p:sp>
      <p:sp>
        <p:nvSpPr>
          <p:cNvPr id="255" name="Google Shape;255;p47"/>
          <p:cNvSpPr txBox="1"/>
          <p:nvPr/>
        </p:nvSpPr>
        <p:spPr>
          <a:xfrm>
            <a:off x="669675" y="660375"/>
            <a:ext cx="73380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Clustering vs. Reducción de dimensionalidad</a:t>
            </a:r>
            <a:endParaRPr b="1" sz="4000">
              <a:solidFill>
                <a:schemeClr val="dk1"/>
              </a:solidFill>
              <a:latin typeface="DM Sans"/>
              <a:ea typeface="DM Sans"/>
              <a:cs typeface="DM Sans"/>
              <a:sym typeface="DM Sans"/>
            </a:endParaRPr>
          </a:p>
        </p:txBody>
      </p:sp>
      <p:pic>
        <p:nvPicPr>
          <p:cNvPr id="256" name="Google Shape;256;p47"/>
          <p:cNvPicPr preferRelativeResize="0"/>
          <p:nvPr/>
        </p:nvPicPr>
        <p:blipFill>
          <a:blip r:embed="rId3">
            <a:alphaModFix/>
          </a:blip>
          <a:stretch>
            <a:fillRect/>
          </a:stretch>
        </p:blipFill>
        <p:spPr>
          <a:xfrm>
            <a:off x="3928300" y="2034400"/>
            <a:ext cx="5104749" cy="19090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8"/>
          <p:cNvSpPr txBox="1"/>
          <p:nvPr/>
        </p:nvSpPr>
        <p:spPr>
          <a:xfrm>
            <a:off x="586375" y="821475"/>
            <a:ext cx="82518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Múltiples</a:t>
            </a:r>
            <a:r>
              <a:rPr b="1" lang="es" sz="4000">
                <a:solidFill>
                  <a:schemeClr val="dk1"/>
                </a:solidFill>
                <a:latin typeface="DM Sans"/>
                <a:ea typeface="DM Sans"/>
                <a:cs typeface="DM Sans"/>
                <a:sym typeface="DM Sans"/>
              </a:rPr>
              <a:t> algoritmos del </a:t>
            </a:r>
            <a:r>
              <a:rPr b="1" lang="es" sz="4000">
                <a:solidFill>
                  <a:schemeClr val="dk1"/>
                </a:solidFill>
                <a:latin typeface="DM Sans"/>
                <a:ea typeface="DM Sans"/>
                <a:cs typeface="DM Sans"/>
                <a:sym typeface="DM Sans"/>
              </a:rPr>
              <a:t>Aprendizaje No Supervisado.</a:t>
            </a:r>
            <a:endParaRPr b="1" sz="4000">
              <a:solidFill>
                <a:schemeClr val="dk1"/>
              </a:solidFill>
              <a:latin typeface="DM Sans"/>
              <a:ea typeface="DM Sans"/>
              <a:cs typeface="DM Sans"/>
              <a:sym typeface="DM Sans"/>
            </a:endParaRPr>
          </a:p>
        </p:txBody>
      </p:sp>
      <p:pic>
        <p:nvPicPr>
          <p:cNvPr id="262" name="Google Shape;262;p48"/>
          <p:cNvPicPr preferRelativeResize="0"/>
          <p:nvPr/>
        </p:nvPicPr>
        <p:blipFill>
          <a:blip r:embed="rId3">
            <a:alphaModFix/>
          </a:blip>
          <a:stretch>
            <a:fillRect/>
          </a:stretch>
        </p:blipFill>
        <p:spPr>
          <a:xfrm>
            <a:off x="4796450" y="2268648"/>
            <a:ext cx="2926550" cy="1721525"/>
          </a:xfrm>
          <a:prstGeom prst="rect">
            <a:avLst/>
          </a:prstGeom>
          <a:noFill/>
          <a:ln>
            <a:noFill/>
          </a:ln>
        </p:spPr>
      </p:pic>
      <p:sp>
        <p:nvSpPr>
          <p:cNvPr id="263" name="Google Shape;263;p48"/>
          <p:cNvSpPr txBox="1"/>
          <p:nvPr/>
        </p:nvSpPr>
        <p:spPr>
          <a:xfrm>
            <a:off x="586375" y="2215025"/>
            <a:ext cx="3860400" cy="1950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s" sz="1350">
                <a:solidFill>
                  <a:schemeClr val="dk1"/>
                </a:solidFill>
                <a:latin typeface="DM Sans"/>
                <a:ea typeface="DM Sans"/>
                <a:cs typeface="DM Sans"/>
                <a:sym typeface="DM Sans"/>
              </a:rPr>
              <a:t>Algunos de los más populares son:</a:t>
            </a:r>
            <a:endParaRPr sz="1350">
              <a:solidFill>
                <a:schemeClr val="dk1"/>
              </a:solidFill>
              <a:latin typeface="DM Sans"/>
              <a:ea typeface="DM Sans"/>
              <a:cs typeface="DM Sans"/>
              <a:sym typeface="DM Sans"/>
            </a:endParaRPr>
          </a:p>
          <a:p>
            <a:pPr indent="0" lvl="0" marL="0" rtl="0" algn="l">
              <a:lnSpc>
                <a:spcPct val="15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Clustering o Agrupamiento</a:t>
            </a:r>
            <a:endParaRPr sz="1350">
              <a:solidFill>
                <a:schemeClr val="dk1"/>
              </a:solidFill>
              <a:latin typeface="DM Sans"/>
              <a:ea typeface="DM Sans"/>
              <a:cs typeface="DM Sans"/>
              <a:sym typeface="DM Sans"/>
            </a:endParaRPr>
          </a:p>
          <a:p>
            <a:pPr indent="-314325" lvl="0" marL="457200" rtl="0" algn="l">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Reglas de Asociación</a:t>
            </a:r>
            <a:endParaRPr sz="1350">
              <a:solidFill>
                <a:schemeClr val="dk1"/>
              </a:solidFill>
              <a:latin typeface="DM Sans"/>
              <a:ea typeface="DM Sans"/>
              <a:cs typeface="DM Sans"/>
              <a:sym typeface="DM Sans"/>
            </a:endParaRPr>
          </a:p>
          <a:p>
            <a:pPr indent="-314325" lvl="0" marL="457200" rtl="0" algn="l">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Algoritmos de Reducción de la Dimensionalidad</a:t>
            </a:r>
            <a:endParaRPr sz="1350">
              <a:solidFill>
                <a:schemeClr val="dk1"/>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9"/>
          <p:cNvSpPr txBox="1"/>
          <p:nvPr/>
        </p:nvSpPr>
        <p:spPr>
          <a:xfrm>
            <a:off x="539346" y="7818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1" lang="es" sz="4000" u="none" cap="none" strike="noStrike">
                <a:solidFill>
                  <a:schemeClr val="dk1"/>
                </a:solidFill>
                <a:latin typeface="DM Sans"/>
                <a:ea typeface="DM Sans"/>
                <a:cs typeface="DM Sans"/>
                <a:sym typeface="DM Sans"/>
              </a:rPr>
              <a:t>Clustering</a:t>
            </a:r>
            <a:endParaRPr b="1" sz="4000">
              <a:solidFill>
                <a:schemeClr val="dk1"/>
              </a:solidFill>
              <a:latin typeface="DM Sans"/>
              <a:ea typeface="DM Sans"/>
              <a:cs typeface="DM Sans"/>
              <a:sym typeface="DM Sans"/>
            </a:endParaRPr>
          </a:p>
        </p:txBody>
      </p:sp>
      <p:sp>
        <p:nvSpPr>
          <p:cNvPr id="269" name="Google Shape;269;p49"/>
          <p:cNvSpPr txBox="1"/>
          <p:nvPr/>
        </p:nvSpPr>
        <p:spPr>
          <a:xfrm>
            <a:off x="539338" y="1413962"/>
            <a:ext cx="7944000" cy="6117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s" sz="1350">
                <a:solidFill>
                  <a:schemeClr val="dk1"/>
                </a:solidFill>
                <a:latin typeface="DM Sans"/>
                <a:ea typeface="DM Sans"/>
                <a:cs typeface="DM Sans"/>
                <a:sym typeface="DM Sans"/>
              </a:rPr>
              <a:t>También conocidas como agrupamiento o segmentación tienen como principal función</a:t>
            </a:r>
            <a:r>
              <a:rPr b="1" lang="es" sz="1350">
                <a:solidFill>
                  <a:schemeClr val="dk1"/>
                </a:solidFill>
                <a:latin typeface="DM Sans"/>
                <a:ea typeface="DM Sans"/>
                <a:cs typeface="DM Sans"/>
                <a:sym typeface="DM Sans"/>
              </a:rPr>
              <a:t> e</a:t>
            </a:r>
            <a:r>
              <a:rPr b="1" lang="es" sz="1350">
                <a:solidFill>
                  <a:schemeClr val="dk1"/>
                </a:solidFill>
                <a:latin typeface="DM Sans"/>
                <a:ea typeface="DM Sans"/>
                <a:cs typeface="DM Sans"/>
                <a:sym typeface="DM Sans"/>
              </a:rPr>
              <a:t>ncontrar una estructura o un patrón en una colección de datos no clasificados. </a:t>
            </a:r>
            <a:r>
              <a:rPr lang="es" sz="1350">
                <a:solidFill>
                  <a:schemeClr val="dk1"/>
                </a:solidFill>
                <a:latin typeface="DM Sans"/>
                <a:ea typeface="DM Sans"/>
                <a:cs typeface="DM Sans"/>
                <a:sym typeface="DM Sans"/>
              </a:rPr>
              <a:t>🎯</a:t>
            </a:r>
            <a:endParaRPr sz="1350" u="none" cap="none" strike="noStrike">
              <a:solidFill>
                <a:schemeClr val="dk1"/>
              </a:solidFill>
              <a:highlight>
                <a:srgbClr val="E0FF00"/>
              </a:highlight>
              <a:latin typeface="DM Sans"/>
              <a:ea typeface="DM Sans"/>
              <a:cs typeface="DM Sans"/>
              <a:sym typeface="DM Sans"/>
            </a:endParaRPr>
          </a:p>
        </p:txBody>
      </p:sp>
      <p:pic>
        <p:nvPicPr>
          <p:cNvPr id="270" name="Google Shape;270;p49"/>
          <p:cNvPicPr preferRelativeResize="0"/>
          <p:nvPr/>
        </p:nvPicPr>
        <p:blipFill>
          <a:blip r:embed="rId3">
            <a:alphaModFix/>
          </a:blip>
          <a:stretch>
            <a:fillRect/>
          </a:stretch>
        </p:blipFill>
        <p:spPr>
          <a:xfrm>
            <a:off x="395150" y="2156163"/>
            <a:ext cx="2533650" cy="1809750"/>
          </a:xfrm>
          <a:prstGeom prst="rect">
            <a:avLst/>
          </a:prstGeom>
          <a:noFill/>
          <a:ln>
            <a:noFill/>
          </a:ln>
        </p:spPr>
      </p:pic>
      <p:pic>
        <p:nvPicPr>
          <p:cNvPr id="271" name="Google Shape;271;p49"/>
          <p:cNvPicPr preferRelativeResize="0"/>
          <p:nvPr/>
        </p:nvPicPr>
        <p:blipFill>
          <a:blip r:embed="rId4">
            <a:alphaModFix/>
          </a:blip>
          <a:stretch>
            <a:fillRect/>
          </a:stretch>
        </p:blipFill>
        <p:spPr>
          <a:xfrm>
            <a:off x="3201650" y="2222862"/>
            <a:ext cx="2619375" cy="1743075"/>
          </a:xfrm>
          <a:prstGeom prst="rect">
            <a:avLst/>
          </a:prstGeom>
          <a:noFill/>
          <a:ln>
            <a:noFill/>
          </a:ln>
        </p:spPr>
      </p:pic>
      <p:pic>
        <p:nvPicPr>
          <p:cNvPr id="272" name="Google Shape;272;p49"/>
          <p:cNvPicPr preferRelativeResize="0"/>
          <p:nvPr/>
        </p:nvPicPr>
        <p:blipFill>
          <a:blip r:embed="rId5">
            <a:alphaModFix/>
          </a:blip>
          <a:stretch>
            <a:fillRect/>
          </a:stretch>
        </p:blipFill>
        <p:spPr>
          <a:xfrm>
            <a:off x="6093863" y="2222850"/>
            <a:ext cx="2619375" cy="1743075"/>
          </a:xfrm>
          <a:prstGeom prst="rect">
            <a:avLst/>
          </a:prstGeom>
          <a:noFill/>
          <a:ln>
            <a:noFill/>
          </a:ln>
        </p:spPr>
      </p:pic>
      <p:sp>
        <p:nvSpPr>
          <p:cNvPr id="273" name="Google Shape;273;p49"/>
          <p:cNvSpPr txBox="1"/>
          <p:nvPr/>
        </p:nvSpPr>
        <p:spPr>
          <a:xfrm>
            <a:off x="479525" y="4175500"/>
            <a:ext cx="78414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solidFill>
                  <a:schemeClr val="dk1"/>
                </a:solidFill>
                <a:highlight>
                  <a:srgbClr val="EAFF6A"/>
                </a:highlight>
                <a:latin typeface="DM Sans"/>
                <a:ea typeface="DM Sans"/>
                <a:cs typeface="DM Sans"/>
                <a:sym typeface="DM Sans"/>
              </a:rPr>
              <a:t>Es decir, Intentan encontrar grupos en los datos que compartan atributos en común 🧐 </a:t>
            </a:r>
            <a:endParaRPr b="1" sz="1350">
              <a:highlight>
                <a:srgbClr val="EAFF6A"/>
              </a:highlight>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50"/>
          <p:cNvSpPr txBox="1"/>
          <p:nvPr/>
        </p:nvSpPr>
        <p:spPr>
          <a:xfrm>
            <a:off x="1461300" y="1979200"/>
            <a:ext cx="6221400" cy="29553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Técnicas para codificación de categorías</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51"/>
          <p:cNvSpPr txBox="1"/>
          <p:nvPr/>
        </p:nvSpPr>
        <p:spPr>
          <a:xfrm>
            <a:off x="481346" y="109584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1" lang="es" sz="4000">
                <a:latin typeface="DM Sans"/>
                <a:ea typeface="DM Sans"/>
                <a:cs typeface="DM Sans"/>
                <a:sym typeface="DM Sans"/>
              </a:rPr>
              <a:t>One Hot Encoding</a:t>
            </a:r>
            <a:endParaRPr b="1" sz="4000">
              <a:latin typeface="DM Sans"/>
              <a:ea typeface="DM Sans"/>
              <a:cs typeface="DM Sans"/>
              <a:sym typeface="DM Sans"/>
            </a:endParaRPr>
          </a:p>
        </p:txBody>
      </p:sp>
      <p:sp>
        <p:nvSpPr>
          <p:cNvPr id="284" name="Google Shape;284;p51"/>
          <p:cNvSpPr txBox="1"/>
          <p:nvPr/>
        </p:nvSpPr>
        <p:spPr>
          <a:xfrm>
            <a:off x="481350" y="1863600"/>
            <a:ext cx="3851700" cy="18585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s" sz="1350">
                <a:solidFill>
                  <a:schemeClr val="dk1"/>
                </a:solidFill>
                <a:latin typeface="DM Sans"/>
                <a:ea typeface="DM Sans"/>
                <a:cs typeface="DM Sans"/>
                <a:sym typeface="DM Sans"/>
              </a:rPr>
              <a:t>Toman variables numéricas para medir la distancia. Sin embargo, existe la manera de trabajar con variables categóricas haciéndolas variables dummy, a través del uso de la técnica de transformación de datos </a:t>
            </a:r>
            <a:r>
              <a:rPr b="1" lang="es" sz="1350">
                <a:solidFill>
                  <a:schemeClr val="dk1"/>
                </a:solidFill>
                <a:latin typeface="DM Sans"/>
                <a:ea typeface="DM Sans"/>
                <a:cs typeface="DM Sans"/>
                <a:sym typeface="DM Sans"/>
              </a:rPr>
              <a:t>One Hot Encoding (OHE)</a:t>
            </a:r>
            <a:r>
              <a:rPr lang="es" sz="1350">
                <a:solidFill>
                  <a:schemeClr val="dk1"/>
                </a:solidFill>
                <a:latin typeface="DM Sans"/>
                <a:ea typeface="DM Sans"/>
                <a:cs typeface="DM Sans"/>
                <a:sym typeface="DM Sans"/>
              </a:rPr>
              <a:t>.</a:t>
            </a:r>
            <a:endParaRPr i="0" sz="1350" u="none" cap="none" strike="noStrike">
              <a:solidFill>
                <a:schemeClr val="dk1"/>
              </a:solidFill>
              <a:latin typeface="DM Sans"/>
              <a:ea typeface="DM Sans"/>
              <a:cs typeface="DM Sans"/>
              <a:sym typeface="DM Sans"/>
            </a:endParaRPr>
          </a:p>
        </p:txBody>
      </p:sp>
      <p:pic>
        <p:nvPicPr>
          <p:cNvPr id="285" name="Google Shape;285;p51"/>
          <p:cNvPicPr preferRelativeResize="0"/>
          <p:nvPr/>
        </p:nvPicPr>
        <p:blipFill>
          <a:blip r:embed="rId3">
            <a:alphaModFix/>
          </a:blip>
          <a:stretch>
            <a:fillRect/>
          </a:stretch>
        </p:blipFill>
        <p:spPr>
          <a:xfrm>
            <a:off x="4432059" y="1965975"/>
            <a:ext cx="4320316" cy="2063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9" name="Shape 289"/>
        <p:cNvGrpSpPr/>
        <p:nvPr/>
      </p:nvGrpSpPr>
      <p:grpSpPr>
        <a:xfrm>
          <a:off x="0" y="0"/>
          <a:ext cx="0" cy="0"/>
          <a:chOff x="0" y="0"/>
          <a:chExt cx="0" cy="0"/>
        </a:xfrm>
      </p:grpSpPr>
      <p:pic>
        <p:nvPicPr>
          <p:cNvPr id="290" name="Google Shape;290;p52"/>
          <p:cNvPicPr preferRelativeResize="0"/>
          <p:nvPr/>
        </p:nvPicPr>
        <p:blipFill>
          <a:blip r:embed="rId3">
            <a:alphaModFix/>
          </a:blip>
          <a:stretch>
            <a:fillRect/>
          </a:stretch>
        </p:blipFill>
        <p:spPr>
          <a:xfrm>
            <a:off x="708550" y="845663"/>
            <a:ext cx="3962400" cy="1838325"/>
          </a:xfrm>
          <a:prstGeom prst="rect">
            <a:avLst/>
          </a:prstGeom>
          <a:noFill/>
          <a:ln>
            <a:noFill/>
          </a:ln>
        </p:spPr>
      </p:pic>
      <p:pic>
        <p:nvPicPr>
          <p:cNvPr id="291" name="Google Shape;291;p52"/>
          <p:cNvPicPr preferRelativeResize="0"/>
          <p:nvPr/>
        </p:nvPicPr>
        <p:blipFill>
          <a:blip r:embed="rId4">
            <a:alphaModFix/>
          </a:blip>
          <a:stretch>
            <a:fillRect/>
          </a:stretch>
        </p:blipFill>
        <p:spPr>
          <a:xfrm>
            <a:off x="355850" y="3038350"/>
            <a:ext cx="4667801" cy="1485900"/>
          </a:xfrm>
          <a:prstGeom prst="rect">
            <a:avLst/>
          </a:prstGeom>
          <a:noFill/>
          <a:ln>
            <a:noFill/>
          </a:ln>
        </p:spPr>
      </p:pic>
      <p:sp>
        <p:nvSpPr>
          <p:cNvPr id="292" name="Google Shape;292;p52"/>
          <p:cNvSpPr txBox="1"/>
          <p:nvPr/>
        </p:nvSpPr>
        <p:spPr>
          <a:xfrm>
            <a:off x="773246" y="104315"/>
            <a:ext cx="7841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200"/>
              <a:buFont typeface="Arial"/>
              <a:buNone/>
            </a:pPr>
            <a:r>
              <a:t/>
            </a:r>
            <a:endParaRPr sz="3500"/>
          </a:p>
        </p:txBody>
      </p:sp>
      <p:pic>
        <p:nvPicPr>
          <p:cNvPr id="293" name="Google Shape;293;p52"/>
          <p:cNvPicPr preferRelativeResize="0"/>
          <p:nvPr/>
        </p:nvPicPr>
        <p:blipFill>
          <a:blip r:embed="rId5">
            <a:alphaModFix/>
          </a:blip>
          <a:stretch>
            <a:fillRect/>
          </a:stretch>
        </p:blipFill>
        <p:spPr>
          <a:xfrm>
            <a:off x="5124075" y="1600940"/>
            <a:ext cx="3490579" cy="194163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3"/>
          <p:cNvSpPr txBox="1"/>
          <p:nvPr/>
        </p:nvSpPr>
        <p:spPr>
          <a:xfrm>
            <a:off x="572221" y="12233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1" lang="es" sz="4000">
                <a:latin typeface="DM Sans"/>
                <a:ea typeface="DM Sans"/>
                <a:cs typeface="DM Sans"/>
                <a:sym typeface="DM Sans"/>
              </a:rPr>
              <a:t>Label Encoder</a:t>
            </a:r>
            <a:endParaRPr b="1" sz="4000">
              <a:latin typeface="DM Sans"/>
              <a:ea typeface="DM Sans"/>
              <a:cs typeface="DM Sans"/>
              <a:sym typeface="DM Sans"/>
            </a:endParaRPr>
          </a:p>
        </p:txBody>
      </p:sp>
      <p:sp>
        <p:nvSpPr>
          <p:cNvPr id="299" name="Google Shape;299;p53"/>
          <p:cNvSpPr txBox="1"/>
          <p:nvPr/>
        </p:nvSpPr>
        <p:spPr>
          <a:xfrm>
            <a:off x="572225" y="1921175"/>
            <a:ext cx="3914400" cy="21702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s" sz="1350">
                <a:solidFill>
                  <a:schemeClr val="dk1"/>
                </a:solidFill>
                <a:latin typeface="DM Sans"/>
                <a:ea typeface="DM Sans"/>
                <a:cs typeface="DM Sans"/>
                <a:sym typeface="DM Sans"/>
              </a:rPr>
              <a:t>Sin embargo One Hot Encoding es la única técnica para transformar variables </a:t>
            </a:r>
            <a:r>
              <a:rPr lang="es" sz="1350">
                <a:solidFill>
                  <a:schemeClr val="dk1"/>
                </a:solidFill>
                <a:latin typeface="DM Sans"/>
                <a:ea typeface="DM Sans"/>
                <a:cs typeface="DM Sans"/>
                <a:sym typeface="DM Sans"/>
              </a:rPr>
              <a:t>categóricas</a:t>
            </a:r>
            <a:r>
              <a:rPr lang="es" sz="1350">
                <a:solidFill>
                  <a:schemeClr val="dk1"/>
                </a:solidFill>
                <a:latin typeface="DM Sans"/>
                <a:ea typeface="DM Sans"/>
                <a:cs typeface="DM Sans"/>
                <a:sym typeface="DM Sans"/>
              </a:rPr>
              <a:t>, existe una alternativa para reducir el problema de </a:t>
            </a:r>
            <a:r>
              <a:rPr lang="es" sz="1350">
                <a:solidFill>
                  <a:schemeClr val="dk1"/>
                </a:solidFill>
                <a:latin typeface="DM Sans"/>
                <a:ea typeface="DM Sans"/>
                <a:cs typeface="DM Sans"/>
                <a:sym typeface="DM Sans"/>
              </a:rPr>
              <a:t>multidimensionalidad</a:t>
            </a:r>
            <a:r>
              <a:rPr lang="es" sz="1350">
                <a:solidFill>
                  <a:schemeClr val="dk1"/>
                </a:solidFill>
                <a:latin typeface="DM Sans"/>
                <a:ea typeface="DM Sans"/>
                <a:cs typeface="DM Sans"/>
                <a:sym typeface="DM Sans"/>
              </a:rPr>
              <a:t> cuando tenemos muchas categorías en una variable a través del uso de la técnica de transformación de datos </a:t>
            </a:r>
            <a:r>
              <a:rPr b="1" lang="es" sz="1350">
                <a:solidFill>
                  <a:schemeClr val="dk1"/>
                </a:solidFill>
                <a:latin typeface="DM Sans"/>
                <a:ea typeface="DM Sans"/>
                <a:cs typeface="DM Sans"/>
                <a:sym typeface="DM Sans"/>
              </a:rPr>
              <a:t>Label Encoder</a:t>
            </a:r>
            <a:r>
              <a:rPr b="1" lang="es" sz="1350">
                <a:solidFill>
                  <a:schemeClr val="dk1"/>
                </a:solidFill>
                <a:latin typeface="DM Sans"/>
                <a:ea typeface="DM Sans"/>
                <a:cs typeface="DM Sans"/>
                <a:sym typeface="DM Sans"/>
              </a:rPr>
              <a:t> (LE)</a:t>
            </a:r>
            <a:r>
              <a:rPr lang="es" sz="1350">
                <a:solidFill>
                  <a:schemeClr val="dk1"/>
                </a:solidFill>
                <a:latin typeface="DM Sans"/>
                <a:ea typeface="DM Sans"/>
                <a:cs typeface="DM Sans"/>
                <a:sym typeface="DM Sans"/>
              </a:rPr>
              <a:t>.</a:t>
            </a:r>
            <a:endParaRPr i="0" sz="1350" u="none" cap="none" strike="noStrike">
              <a:solidFill>
                <a:schemeClr val="dk1"/>
              </a:solidFill>
              <a:latin typeface="DM Sans"/>
              <a:ea typeface="DM Sans"/>
              <a:cs typeface="DM Sans"/>
              <a:sym typeface="DM Sans"/>
            </a:endParaRPr>
          </a:p>
        </p:txBody>
      </p:sp>
      <p:pic>
        <p:nvPicPr>
          <p:cNvPr id="300" name="Google Shape;300;p53"/>
          <p:cNvPicPr preferRelativeResize="0"/>
          <p:nvPr/>
        </p:nvPicPr>
        <p:blipFill rotWithShape="1">
          <a:blip r:embed="rId3">
            <a:alphaModFix/>
          </a:blip>
          <a:srcRect b="0" l="11219" r="19355" t="0"/>
          <a:stretch/>
        </p:blipFill>
        <p:spPr>
          <a:xfrm>
            <a:off x="4572000" y="1839463"/>
            <a:ext cx="4226351" cy="23336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4" name="Shape 304"/>
        <p:cNvGrpSpPr/>
        <p:nvPr/>
      </p:nvGrpSpPr>
      <p:grpSpPr>
        <a:xfrm>
          <a:off x="0" y="0"/>
          <a:ext cx="0" cy="0"/>
          <a:chOff x="0" y="0"/>
          <a:chExt cx="0" cy="0"/>
        </a:xfrm>
      </p:grpSpPr>
      <p:pic>
        <p:nvPicPr>
          <p:cNvPr id="305" name="Google Shape;305;p54"/>
          <p:cNvPicPr preferRelativeResize="0"/>
          <p:nvPr/>
        </p:nvPicPr>
        <p:blipFill>
          <a:blip r:embed="rId3">
            <a:alphaModFix/>
          </a:blip>
          <a:stretch>
            <a:fillRect/>
          </a:stretch>
        </p:blipFill>
        <p:spPr>
          <a:xfrm>
            <a:off x="1707988" y="2735700"/>
            <a:ext cx="2800350" cy="2076450"/>
          </a:xfrm>
          <a:prstGeom prst="rect">
            <a:avLst/>
          </a:prstGeom>
          <a:noFill/>
          <a:ln>
            <a:noFill/>
          </a:ln>
        </p:spPr>
      </p:pic>
      <p:pic>
        <p:nvPicPr>
          <p:cNvPr id="306" name="Google Shape;306;p54"/>
          <p:cNvPicPr preferRelativeResize="0"/>
          <p:nvPr/>
        </p:nvPicPr>
        <p:blipFill>
          <a:blip r:embed="rId4">
            <a:alphaModFix/>
          </a:blip>
          <a:stretch>
            <a:fillRect/>
          </a:stretch>
        </p:blipFill>
        <p:spPr>
          <a:xfrm>
            <a:off x="1287138" y="294225"/>
            <a:ext cx="3642075" cy="2132400"/>
          </a:xfrm>
          <a:prstGeom prst="rect">
            <a:avLst/>
          </a:prstGeom>
          <a:noFill/>
          <a:ln>
            <a:noFill/>
          </a:ln>
        </p:spPr>
      </p:pic>
      <p:pic>
        <p:nvPicPr>
          <p:cNvPr id="307" name="Google Shape;307;p54"/>
          <p:cNvPicPr preferRelativeResize="0"/>
          <p:nvPr/>
        </p:nvPicPr>
        <p:blipFill>
          <a:blip r:embed="rId5">
            <a:alphaModFix/>
          </a:blip>
          <a:stretch>
            <a:fillRect/>
          </a:stretch>
        </p:blipFill>
        <p:spPr>
          <a:xfrm>
            <a:off x="5174875" y="1633438"/>
            <a:ext cx="3026825" cy="18766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55"/>
          <p:cNvSpPr/>
          <p:nvPr/>
        </p:nvSpPr>
        <p:spPr>
          <a:xfrm>
            <a:off x="4572000" y="0"/>
            <a:ext cx="45720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5"/>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5"/>
          <p:cNvSpPr txBox="1"/>
          <p:nvPr/>
        </p:nvSpPr>
        <p:spPr>
          <a:xfrm>
            <a:off x="301121" y="2867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1" lang="es" sz="3500">
                <a:solidFill>
                  <a:schemeClr val="lt1"/>
                </a:solidFill>
                <a:latin typeface="DM Sans"/>
                <a:ea typeface="DM Sans"/>
                <a:cs typeface="DM Sans"/>
                <a:sym typeface="DM Sans"/>
              </a:rPr>
              <a:t>One Hot Encoding v</a:t>
            </a:r>
            <a:r>
              <a:rPr b="1" lang="es" sz="3500">
                <a:latin typeface="DM Sans"/>
                <a:ea typeface="DM Sans"/>
                <a:cs typeface="DM Sans"/>
                <a:sym typeface="DM Sans"/>
              </a:rPr>
              <a:t>s Label Encoder</a:t>
            </a:r>
            <a:endParaRPr b="1" sz="3500">
              <a:latin typeface="DM Sans"/>
              <a:ea typeface="DM Sans"/>
              <a:cs typeface="DM Sans"/>
              <a:sym typeface="DM Sans"/>
            </a:endParaRPr>
          </a:p>
        </p:txBody>
      </p:sp>
      <p:sp>
        <p:nvSpPr>
          <p:cNvPr id="315" name="Google Shape;315;p55"/>
          <p:cNvSpPr txBox="1"/>
          <p:nvPr/>
        </p:nvSpPr>
        <p:spPr>
          <a:xfrm>
            <a:off x="346775" y="1189525"/>
            <a:ext cx="3813000" cy="1587300"/>
          </a:xfrm>
          <a:prstGeom prst="rect">
            <a:avLst/>
          </a:prstGeom>
          <a:noFill/>
          <a:ln>
            <a:noFill/>
          </a:ln>
        </p:spPr>
        <p:txBody>
          <a:bodyPr anchorCtr="0" anchor="t" bIns="91425" lIns="91425" spcFirstLastPara="1" rIns="91425" wrap="square" tIns="91425">
            <a:spAutoFit/>
          </a:bodyPr>
          <a:lstStyle/>
          <a:p>
            <a:pPr indent="-314325" lvl="0" marL="457200" rtl="0" algn="l">
              <a:lnSpc>
                <a:spcPct val="115000"/>
              </a:lnSpc>
              <a:spcBef>
                <a:spcPts val="0"/>
              </a:spcBef>
              <a:spcAft>
                <a:spcPts val="0"/>
              </a:spcAft>
              <a:buClr>
                <a:schemeClr val="lt1"/>
              </a:buClr>
              <a:buSzPts val="1350"/>
              <a:buFont typeface="DM Sans"/>
              <a:buAutoNum type="arabicParenR"/>
            </a:pPr>
            <a:r>
              <a:rPr lang="es" sz="1350">
                <a:solidFill>
                  <a:schemeClr val="lt1"/>
                </a:solidFill>
                <a:latin typeface="DM Sans"/>
                <a:ea typeface="DM Sans"/>
                <a:cs typeface="DM Sans"/>
                <a:sym typeface="DM Sans"/>
              </a:rPr>
              <a:t>La variable categórica no es ordinal (como los países anteriores)</a:t>
            </a:r>
            <a:endParaRPr sz="1350">
              <a:solidFill>
                <a:schemeClr val="lt1"/>
              </a:solidFill>
              <a:latin typeface="DM Sans"/>
              <a:ea typeface="DM Sans"/>
              <a:cs typeface="DM Sans"/>
              <a:sym typeface="DM Sans"/>
            </a:endParaRPr>
          </a:p>
          <a:p>
            <a:pPr indent="-314325" lvl="0" marL="457200" rtl="0" algn="just">
              <a:lnSpc>
                <a:spcPct val="115000"/>
              </a:lnSpc>
              <a:spcBef>
                <a:spcPts val="0"/>
              </a:spcBef>
              <a:spcAft>
                <a:spcPts val="0"/>
              </a:spcAft>
              <a:buClr>
                <a:schemeClr val="lt1"/>
              </a:buClr>
              <a:buSzPts val="1350"/>
              <a:buFont typeface="DM Sans"/>
              <a:buAutoNum type="arabicParenR"/>
            </a:pPr>
            <a:r>
              <a:rPr lang="es" sz="1350">
                <a:solidFill>
                  <a:schemeClr val="lt1"/>
                </a:solidFill>
                <a:latin typeface="DM Sans"/>
                <a:ea typeface="DM Sans"/>
                <a:cs typeface="DM Sans"/>
                <a:sym typeface="DM Sans"/>
              </a:rPr>
              <a:t>La cantidad de categorías es pequeña para evitar problemas de multicolinealidad y overfit.</a:t>
            </a:r>
            <a:endParaRPr sz="1350">
              <a:solidFill>
                <a:schemeClr val="lt1"/>
              </a:solidFill>
              <a:latin typeface="DM Sans"/>
              <a:ea typeface="DM Sans"/>
              <a:cs typeface="DM Sans"/>
              <a:sym typeface="DM Sans"/>
            </a:endParaRPr>
          </a:p>
          <a:p>
            <a:pPr indent="0" lvl="0" marL="0" rtl="0" algn="l">
              <a:spcBef>
                <a:spcPts val="0"/>
              </a:spcBef>
              <a:spcAft>
                <a:spcPts val="0"/>
              </a:spcAft>
              <a:buNone/>
            </a:pPr>
            <a:r>
              <a:t/>
            </a:r>
            <a:endParaRPr sz="1350">
              <a:solidFill>
                <a:schemeClr val="lt1"/>
              </a:solidFill>
              <a:latin typeface="DM Sans"/>
              <a:ea typeface="DM Sans"/>
              <a:cs typeface="DM Sans"/>
              <a:sym typeface="DM Sans"/>
            </a:endParaRPr>
          </a:p>
        </p:txBody>
      </p:sp>
      <p:sp>
        <p:nvSpPr>
          <p:cNvPr id="316" name="Google Shape;316;p55"/>
          <p:cNvSpPr txBox="1"/>
          <p:nvPr/>
        </p:nvSpPr>
        <p:spPr>
          <a:xfrm>
            <a:off x="4898725" y="1189525"/>
            <a:ext cx="3898500" cy="15873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15000"/>
              </a:lnSpc>
              <a:spcBef>
                <a:spcPts val="0"/>
              </a:spcBef>
              <a:spcAft>
                <a:spcPts val="0"/>
              </a:spcAft>
              <a:buClr>
                <a:schemeClr val="dk1"/>
              </a:buClr>
              <a:buSzPts val="1350"/>
              <a:buFont typeface="DM Sans"/>
              <a:buAutoNum type="arabicParenR"/>
            </a:pPr>
            <a:r>
              <a:rPr lang="es" sz="1350">
                <a:solidFill>
                  <a:schemeClr val="dk1"/>
                </a:solidFill>
                <a:latin typeface="DM Sans"/>
                <a:ea typeface="DM Sans"/>
                <a:cs typeface="DM Sans"/>
                <a:sym typeface="DM Sans"/>
              </a:rPr>
              <a:t>La variable categórica es ordinal (como Jr. kg, Sr. kg)</a:t>
            </a:r>
            <a:endParaRPr sz="1350">
              <a:solidFill>
                <a:schemeClr val="dk1"/>
              </a:solidFill>
              <a:latin typeface="DM Sans"/>
              <a:ea typeface="DM Sans"/>
              <a:cs typeface="DM Sans"/>
              <a:sym typeface="DM Sans"/>
            </a:endParaRPr>
          </a:p>
          <a:p>
            <a:pPr indent="-314325" lvl="0" marL="457200" marR="0" rtl="0" algn="l">
              <a:lnSpc>
                <a:spcPct val="115000"/>
              </a:lnSpc>
              <a:spcBef>
                <a:spcPts val="0"/>
              </a:spcBef>
              <a:spcAft>
                <a:spcPts val="0"/>
              </a:spcAft>
              <a:buClr>
                <a:schemeClr val="dk1"/>
              </a:buClr>
              <a:buSzPts val="1350"/>
              <a:buFont typeface="DM Sans"/>
              <a:buAutoNum type="arabicParenR"/>
            </a:pPr>
            <a:r>
              <a:rPr lang="es" sz="1350">
                <a:solidFill>
                  <a:schemeClr val="dk1"/>
                </a:solidFill>
                <a:latin typeface="DM Sans"/>
                <a:ea typeface="DM Sans"/>
                <a:cs typeface="DM Sans"/>
                <a:sym typeface="DM Sans"/>
              </a:rPr>
              <a:t>El número de categorías es bastante grande ya que la codificación one-hot puede llevar a un alto consumo de memoria.</a:t>
            </a:r>
            <a:endParaRPr sz="1350">
              <a:solidFill>
                <a:schemeClr val="dk1"/>
              </a:solidFill>
              <a:latin typeface="DM Sans"/>
              <a:ea typeface="DM Sans"/>
              <a:cs typeface="DM Sans"/>
              <a:sym typeface="DM Sans"/>
            </a:endParaRPr>
          </a:p>
        </p:txBody>
      </p:sp>
      <p:graphicFrame>
        <p:nvGraphicFramePr>
          <p:cNvPr id="317" name="Google Shape;317;p55"/>
          <p:cNvGraphicFramePr/>
          <p:nvPr/>
        </p:nvGraphicFramePr>
        <p:xfrm>
          <a:off x="5396500" y="2784315"/>
          <a:ext cx="3000000" cy="3000000"/>
        </p:xfrm>
        <a:graphic>
          <a:graphicData uri="http://schemas.openxmlformats.org/drawingml/2006/table">
            <a:tbl>
              <a:tblPr>
                <a:noFill/>
                <a:tableStyleId>{58DA395D-30A7-4EEC-9EED-AC941744C93F}</a:tableStyleId>
              </a:tblPr>
              <a:tblGrid>
                <a:gridCol w="1120300"/>
                <a:gridCol w="957050"/>
                <a:gridCol w="845650"/>
              </a:tblGrid>
              <a:tr h="465750">
                <a:tc>
                  <a:txBody>
                    <a:bodyPr/>
                    <a:lstStyle/>
                    <a:p>
                      <a:pPr indent="0" lvl="0" marL="0" rtl="0" algn="l">
                        <a:spcBef>
                          <a:spcPts val="0"/>
                        </a:spcBef>
                        <a:spcAft>
                          <a:spcPts val="0"/>
                        </a:spcAft>
                        <a:buNone/>
                      </a:pPr>
                      <a:r>
                        <a:rPr b="1" lang="es" sz="1200">
                          <a:highlight>
                            <a:srgbClr val="EAFF6A"/>
                          </a:highlight>
                          <a:latin typeface="DM Sans"/>
                          <a:ea typeface="DM Sans"/>
                          <a:cs typeface="DM Sans"/>
                          <a:sym typeface="DM Sans"/>
                        </a:rPr>
                        <a:t>Nombre de la comida</a:t>
                      </a:r>
                      <a:endParaRPr b="1" sz="1200">
                        <a:highlight>
                          <a:srgbClr val="EAFF6A"/>
                        </a:highlight>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c>
                  <a:txBody>
                    <a:bodyPr/>
                    <a:lstStyle/>
                    <a:p>
                      <a:pPr indent="0" lvl="0" marL="0" rtl="0" algn="l">
                        <a:spcBef>
                          <a:spcPts val="0"/>
                        </a:spcBef>
                        <a:spcAft>
                          <a:spcPts val="0"/>
                        </a:spcAft>
                        <a:buNone/>
                      </a:pPr>
                      <a:r>
                        <a:rPr b="1" lang="es" sz="1200">
                          <a:highlight>
                            <a:srgbClr val="EAFF6A"/>
                          </a:highlight>
                          <a:latin typeface="DM Sans"/>
                          <a:ea typeface="DM Sans"/>
                          <a:cs typeface="DM Sans"/>
                          <a:sym typeface="DM Sans"/>
                        </a:rPr>
                        <a:t>Categoría</a:t>
                      </a:r>
                      <a:endParaRPr b="1" sz="1200">
                        <a:highlight>
                          <a:srgbClr val="EAFF6A"/>
                        </a:highlight>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c>
                  <a:txBody>
                    <a:bodyPr/>
                    <a:lstStyle/>
                    <a:p>
                      <a:pPr indent="0" lvl="0" marL="0" rtl="0" algn="l">
                        <a:spcBef>
                          <a:spcPts val="0"/>
                        </a:spcBef>
                        <a:spcAft>
                          <a:spcPts val="0"/>
                        </a:spcAft>
                        <a:buNone/>
                      </a:pPr>
                      <a:r>
                        <a:rPr b="1" lang="es" sz="1200">
                          <a:highlight>
                            <a:srgbClr val="EAFF6A"/>
                          </a:highlight>
                          <a:latin typeface="DM Sans"/>
                          <a:ea typeface="DM Sans"/>
                          <a:cs typeface="DM Sans"/>
                          <a:sym typeface="DM Sans"/>
                        </a:rPr>
                        <a:t>Calorías</a:t>
                      </a:r>
                      <a:endParaRPr b="1" sz="1200">
                        <a:highlight>
                          <a:srgbClr val="EAFF6A"/>
                        </a:highlight>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r>
              <a:tr h="354450">
                <a:tc>
                  <a:txBody>
                    <a:bodyPr/>
                    <a:lstStyle/>
                    <a:p>
                      <a:pPr indent="0" lvl="0" marL="0" rtl="0" algn="l">
                        <a:spcBef>
                          <a:spcPts val="0"/>
                        </a:spcBef>
                        <a:spcAft>
                          <a:spcPts val="0"/>
                        </a:spcAft>
                        <a:buNone/>
                      </a:pPr>
                      <a:r>
                        <a:rPr b="1" lang="es" sz="1200">
                          <a:latin typeface="DM Sans"/>
                          <a:ea typeface="DM Sans"/>
                          <a:cs typeface="DM Sans"/>
                          <a:sym typeface="DM Sans"/>
                        </a:rPr>
                        <a:t>Manzana</a:t>
                      </a:r>
                      <a:endParaRPr b="1" sz="1200">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c>
                  <a:txBody>
                    <a:bodyPr/>
                    <a:lstStyle/>
                    <a:p>
                      <a:pPr indent="0" lvl="0" marL="0" rtl="0" algn="l">
                        <a:spcBef>
                          <a:spcPts val="0"/>
                        </a:spcBef>
                        <a:spcAft>
                          <a:spcPts val="0"/>
                        </a:spcAft>
                        <a:buNone/>
                      </a:pPr>
                      <a:r>
                        <a:rPr b="1" lang="es" sz="1200">
                          <a:latin typeface="DM Sans"/>
                          <a:ea typeface="DM Sans"/>
                          <a:cs typeface="DM Sans"/>
                          <a:sym typeface="DM Sans"/>
                        </a:rPr>
                        <a:t>1</a:t>
                      </a:r>
                      <a:endParaRPr b="1" sz="1200">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c>
                  <a:txBody>
                    <a:bodyPr/>
                    <a:lstStyle/>
                    <a:p>
                      <a:pPr indent="0" lvl="0" marL="0" rtl="0" algn="l">
                        <a:spcBef>
                          <a:spcPts val="0"/>
                        </a:spcBef>
                        <a:spcAft>
                          <a:spcPts val="0"/>
                        </a:spcAft>
                        <a:buNone/>
                      </a:pPr>
                      <a:r>
                        <a:rPr b="1" lang="es" sz="1200">
                          <a:latin typeface="DM Sans"/>
                          <a:ea typeface="DM Sans"/>
                          <a:cs typeface="DM Sans"/>
                          <a:sym typeface="DM Sans"/>
                        </a:rPr>
                        <a:t>95</a:t>
                      </a:r>
                      <a:endParaRPr b="1" sz="1200">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r>
              <a:tr h="324775">
                <a:tc>
                  <a:txBody>
                    <a:bodyPr/>
                    <a:lstStyle/>
                    <a:p>
                      <a:pPr indent="0" lvl="0" marL="0" rtl="0" algn="l">
                        <a:spcBef>
                          <a:spcPts val="0"/>
                        </a:spcBef>
                        <a:spcAft>
                          <a:spcPts val="0"/>
                        </a:spcAft>
                        <a:buNone/>
                      </a:pPr>
                      <a:r>
                        <a:rPr b="1" lang="es" sz="1200">
                          <a:latin typeface="DM Sans"/>
                          <a:ea typeface="DM Sans"/>
                          <a:cs typeface="DM Sans"/>
                          <a:sym typeface="DM Sans"/>
                        </a:rPr>
                        <a:t>Pollo</a:t>
                      </a:r>
                      <a:endParaRPr b="1" sz="1200">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c>
                  <a:txBody>
                    <a:bodyPr/>
                    <a:lstStyle/>
                    <a:p>
                      <a:pPr indent="0" lvl="0" marL="0" rtl="0" algn="l">
                        <a:spcBef>
                          <a:spcPts val="0"/>
                        </a:spcBef>
                        <a:spcAft>
                          <a:spcPts val="0"/>
                        </a:spcAft>
                        <a:buNone/>
                      </a:pPr>
                      <a:r>
                        <a:rPr b="1" lang="es" sz="1200">
                          <a:latin typeface="DM Sans"/>
                          <a:ea typeface="DM Sans"/>
                          <a:cs typeface="DM Sans"/>
                          <a:sym typeface="DM Sans"/>
                        </a:rPr>
                        <a:t>2</a:t>
                      </a:r>
                      <a:endParaRPr b="1" sz="1200">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c>
                  <a:txBody>
                    <a:bodyPr/>
                    <a:lstStyle/>
                    <a:p>
                      <a:pPr indent="0" lvl="0" marL="0" rtl="0" algn="l">
                        <a:spcBef>
                          <a:spcPts val="0"/>
                        </a:spcBef>
                        <a:spcAft>
                          <a:spcPts val="0"/>
                        </a:spcAft>
                        <a:buNone/>
                      </a:pPr>
                      <a:r>
                        <a:rPr b="1" lang="es" sz="1200">
                          <a:latin typeface="DM Sans"/>
                          <a:ea typeface="DM Sans"/>
                          <a:cs typeface="DM Sans"/>
                          <a:sym typeface="DM Sans"/>
                        </a:rPr>
                        <a:t>231</a:t>
                      </a:r>
                      <a:endParaRPr b="1" sz="1200">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r>
              <a:tr h="334975">
                <a:tc>
                  <a:txBody>
                    <a:bodyPr/>
                    <a:lstStyle/>
                    <a:p>
                      <a:pPr indent="0" lvl="0" marL="0" rtl="0" algn="l">
                        <a:spcBef>
                          <a:spcPts val="0"/>
                        </a:spcBef>
                        <a:spcAft>
                          <a:spcPts val="0"/>
                        </a:spcAft>
                        <a:buNone/>
                      </a:pPr>
                      <a:r>
                        <a:rPr b="1" lang="es" sz="1200">
                          <a:latin typeface="DM Sans"/>
                          <a:ea typeface="DM Sans"/>
                          <a:cs typeface="DM Sans"/>
                          <a:sym typeface="DM Sans"/>
                        </a:rPr>
                        <a:t>Brócoli</a:t>
                      </a:r>
                      <a:endParaRPr b="1" sz="1200">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c>
                  <a:txBody>
                    <a:bodyPr/>
                    <a:lstStyle/>
                    <a:p>
                      <a:pPr indent="0" lvl="0" marL="0" rtl="0" algn="l">
                        <a:spcBef>
                          <a:spcPts val="0"/>
                        </a:spcBef>
                        <a:spcAft>
                          <a:spcPts val="0"/>
                        </a:spcAft>
                        <a:buNone/>
                      </a:pPr>
                      <a:r>
                        <a:rPr b="1" lang="es" sz="1200">
                          <a:latin typeface="DM Sans"/>
                          <a:ea typeface="DM Sans"/>
                          <a:cs typeface="DM Sans"/>
                          <a:sym typeface="DM Sans"/>
                        </a:rPr>
                        <a:t>3</a:t>
                      </a:r>
                      <a:endParaRPr b="1" sz="1200">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c>
                  <a:txBody>
                    <a:bodyPr/>
                    <a:lstStyle/>
                    <a:p>
                      <a:pPr indent="0" lvl="0" marL="0" rtl="0" algn="l">
                        <a:spcBef>
                          <a:spcPts val="0"/>
                        </a:spcBef>
                        <a:spcAft>
                          <a:spcPts val="0"/>
                        </a:spcAft>
                        <a:buNone/>
                      </a:pPr>
                      <a:r>
                        <a:rPr b="1" lang="es" sz="1200">
                          <a:latin typeface="DM Sans"/>
                          <a:ea typeface="DM Sans"/>
                          <a:cs typeface="DM Sans"/>
                          <a:sym typeface="DM Sans"/>
                        </a:rPr>
                        <a:t>50</a:t>
                      </a:r>
                      <a:endParaRPr b="1" sz="1200">
                        <a:latin typeface="DM Sans"/>
                        <a:ea typeface="DM Sans"/>
                        <a:cs typeface="DM Sans"/>
                        <a:sym typeface="DM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FF6A"/>
                    </a:solidFill>
                  </a:tcPr>
                </a:tc>
              </a:tr>
            </a:tbl>
          </a:graphicData>
        </a:graphic>
      </p:graphicFrame>
      <p:graphicFrame>
        <p:nvGraphicFramePr>
          <p:cNvPr id="318" name="Google Shape;318;p55"/>
          <p:cNvGraphicFramePr/>
          <p:nvPr/>
        </p:nvGraphicFramePr>
        <p:xfrm>
          <a:off x="801950" y="2784325"/>
          <a:ext cx="3000000" cy="3000000"/>
        </p:xfrm>
        <a:graphic>
          <a:graphicData uri="http://schemas.openxmlformats.org/drawingml/2006/table">
            <a:tbl>
              <a:tblPr>
                <a:noFill/>
                <a:tableStyleId>{58DA395D-30A7-4EEC-9EED-AC941744C93F}</a:tableStyleId>
              </a:tblPr>
              <a:tblGrid>
                <a:gridCol w="912925"/>
                <a:gridCol w="545600"/>
                <a:gridCol w="719050"/>
                <a:gridCol w="790525"/>
              </a:tblGrid>
              <a:tr h="411450">
                <a:tc>
                  <a:txBody>
                    <a:bodyPr/>
                    <a:lstStyle/>
                    <a:p>
                      <a:pPr indent="0" lvl="0" marL="0" rtl="0" algn="l">
                        <a:spcBef>
                          <a:spcPts val="0"/>
                        </a:spcBef>
                        <a:spcAft>
                          <a:spcPts val="0"/>
                        </a:spcAft>
                        <a:buNone/>
                      </a:pPr>
                      <a:r>
                        <a:rPr b="1" lang="es" sz="1200">
                          <a:solidFill>
                            <a:schemeClr val="dk1"/>
                          </a:solidFill>
                          <a:highlight>
                            <a:srgbClr val="EAFF6A"/>
                          </a:highlight>
                          <a:latin typeface="DM Sans"/>
                          <a:ea typeface="DM Sans"/>
                          <a:cs typeface="DM Sans"/>
                          <a:sym typeface="DM Sans"/>
                        </a:rPr>
                        <a:t>Manzana</a:t>
                      </a:r>
                      <a:endParaRPr b="1" sz="1200">
                        <a:solidFill>
                          <a:schemeClr val="dk1"/>
                        </a:solidFill>
                        <a:highlight>
                          <a:srgbClr val="EAFF6A"/>
                        </a:highlight>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dk1"/>
                          </a:solidFill>
                          <a:highlight>
                            <a:srgbClr val="EAFF6A"/>
                          </a:highlight>
                          <a:latin typeface="DM Sans"/>
                          <a:ea typeface="DM Sans"/>
                          <a:cs typeface="DM Sans"/>
                          <a:sym typeface="DM Sans"/>
                        </a:rPr>
                        <a:t>Pollo</a:t>
                      </a:r>
                      <a:endParaRPr b="1" sz="1200">
                        <a:solidFill>
                          <a:schemeClr val="dk1"/>
                        </a:solidFill>
                        <a:highlight>
                          <a:srgbClr val="EAFF6A"/>
                        </a:highlight>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dk1"/>
                          </a:solidFill>
                          <a:highlight>
                            <a:srgbClr val="EAFF6A"/>
                          </a:highlight>
                          <a:latin typeface="DM Sans"/>
                          <a:ea typeface="DM Sans"/>
                          <a:cs typeface="DM Sans"/>
                          <a:sym typeface="DM Sans"/>
                        </a:rPr>
                        <a:t>Brócoli</a:t>
                      </a:r>
                      <a:endParaRPr b="1" sz="1200">
                        <a:solidFill>
                          <a:schemeClr val="dk1"/>
                        </a:solidFill>
                        <a:highlight>
                          <a:srgbClr val="EAFF6A"/>
                        </a:highlight>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dk1"/>
                          </a:solidFill>
                          <a:highlight>
                            <a:srgbClr val="EAFF6A"/>
                          </a:highlight>
                          <a:latin typeface="DM Sans"/>
                          <a:ea typeface="DM Sans"/>
                          <a:cs typeface="DM Sans"/>
                          <a:sym typeface="DM Sans"/>
                        </a:rPr>
                        <a:t>Calorías</a:t>
                      </a:r>
                      <a:endParaRPr b="1" sz="1200">
                        <a:solidFill>
                          <a:schemeClr val="dk1"/>
                        </a:solidFill>
                        <a:highlight>
                          <a:srgbClr val="EAFF6A"/>
                        </a:highlight>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411450">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1</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0</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0</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95</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411450">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0</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1</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0</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231</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411450">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0</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0</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1</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s" sz="1200">
                          <a:solidFill>
                            <a:schemeClr val="lt1"/>
                          </a:solidFill>
                          <a:latin typeface="DM Sans"/>
                          <a:ea typeface="DM Sans"/>
                          <a:cs typeface="DM Sans"/>
                          <a:sym typeface="DM Sans"/>
                        </a:rPr>
                        <a:t>50</a:t>
                      </a:r>
                      <a:endParaRPr b="1" sz="1200">
                        <a:solidFill>
                          <a:schemeClr val="lt1"/>
                        </a:solidFill>
                        <a:latin typeface="DM Sans"/>
                        <a:ea typeface="DM Sans"/>
                        <a:cs typeface="DM Sans"/>
                        <a:sym typeface="DM Sans"/>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9"/>
          <p:cNvSpPr txBox="1"/>
          <p:nvPr/>
        </p:nvSpPr>
        <p:spPr>
          <a:xfrm>
            <a:off x="1461300" y="2252975"/>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 Modelos Analíticos para DS III</a:t>
            </a:r>
            <a:endParaRPr b="1" sz="4000">
              <a:solidFill>
                <a:srgbClr val="EAFF6A"/>
              </a:solidFill>
              <a:latin typeface="DM Sans"/>
              <a:ea typeface="DM Sans"/>
              <a:cs typeface="DM Sans"/>
              <a:sym typeface="DM Sans"/>
            </a:endParaRPr>
          </a:p>
        </p:txBody>
      </p:sp>
      <p:sp>
        <p:nvSpPr>
          <p:cNvPr id="103" name="Google Shape;103;p29"/>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chemeClr val="lt1"/>
                </a:solidFill>
                <a:latin typeface="DM Sans"/>
                <a:ea typeface="DM Sans"/>
                <a:cs typeface="DM Sans"/>
                <a:sym typeface="DM Sans"/>
              </a:rPr>
              <a:t>Clase 15.</a:t>
            </a:r>
            <a:r>
              <a:rPr lang="es" sz="1800">
                <a:solidFill>
                  <a:schemeClr val="lt1"/>
                </a:solidFill>
                <a:latin typeface="DM Sans"/>
                <a:ea typeface="DM Sans"/>
                <a:cs typeface="DM Sans"/>
                <a:sym typeface="DM Sans"/>
              </a:rPr>
              <a:t> DATA SCIENCE</a:t>
            </a:r>
            <a:endParaRPr sz="1600">
              <a:solidFill>
                <a:schemeClr val="lt1"/>
              </a:solidFill>
              <a:latin typeface="DM Sans"/>
              <a:ea typeface="DM Sans"/>
              <a:cs typeface="DM Sans"/>
              <a:sym typeface="DM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56"/>
          <p:cNvSpPr txBox="1"/>
          <p:nvPr/>
        </p:nvSpPr>
        <p:spPr>
          <a:xfrm>
            <a:off x="1461300" y="1979200"/>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Tipos de algoritmos Clustering</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7"/>
          <p:cNvSpPr txBox="1"/>
          <p:nvPr/>
        </p:nvSpPr>
        <p:spPr>
          <a:xfrm>
            <a:off x="376900" y="4617375"/>
            <a:ext cx="6601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200">
                <a:latin typeface="DM Sans"/>
                <a:ea typeface="DM Sans"/>
                <a:cs typeface="DM Sans"/>
                <a:sym typeface="DM Sans"/>
              </a:rPr>
              <a:t>Fuente: </a:t>
            </a:r>
            <a:r>
              <a:rPr lang="es" sz="1200">
                <a:latin typeface="DM Sans"/>
                <a:ea typeface="DM Sans"/>
                <a:cs typeface="DM Sans"/>
                <a:sym typeface="DM Sans"/>
              </a:rPr>
              <a:t>Adaptado de Mehta V et al. (2020).</a:t>
            </a:r>
            <a:endParaRPr sz="1200">
              <a:latin typeface="DM Sans"/>
              <a:ea typeface="DM Sans"/>
              <a:cs typeface="DM Sans"/>
              <a:sym typeface="DM Sans"/>
            </a:endParaRPr>
          </a:p>
        </p:txBody>
      </p:sp>
      <p:sp>
        <p:nvSpPr>
          <p:cNvPr id="329" name="Google Shape;329;p57"/>
          <p:cNvSpPr txBox="1"/>
          <p:nvPr/>
        </p:nvSpPr>
        <p:spPr>
          <a:xfrm>
            <a:off x="177250" y="1388550"/>
            <a:ext cx="1510800" cy="392400"/>
          </a:xfrm>
          <a:prstGeom prst="rect">
            <a:avLst/>
          </a:prstGeom>
          <a:solidFill>
            <a:srgbClr val="EAFF6A"/>
          </a:solidFill>
          <a:ln cap="flat" cmpd="sng" w="9525">
            <a:solidFill>
              <a:srgbClr val="EAFF6A"/>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s" sz="1350">
                <a:latin typeface="DM Sans"/>
                <a:ea typeface="DM Sans"/>
                <a:cs typeface="DM Sans"/>
                <a:sym typeface="DM Sans"/>
              </a:rPr>
              <a:t>Particiones</a:t>
            </a:r>
            <a:endParaRPr b="1" sz="1350">
              <a:latin typeface="DM Sans"/>
              <a:ea typeface="DM Sans"/>
              <a:cs typeface="DM Sans"/>
              <a:sym typeface="DM Sans"/>
            </a:endParaRPr>
          </a:p>
        </p:txBody>
      </p:sp>
      <p:sp>
        <p:nvSpPr>
          <p:cNvPr id="330" name="Google Shape;330;p57"/>
          <p:cNvSpPr txBox="1"/>
          <p:nvPr/>
        </p:nvSpPr>
        <p:spPr>
          <a:xfrm>
            <a:off x="1968425" y="1388550"/>
            <a:ext cx="1510800" cy="400200"/>
          </a:xfrm>
          <a:prstGeom prst="rect">
            <a:avLst/>
          </a:prstGeom>
          <a:solidFill>
            <a:srgbClr val="EF89D2"/>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latin typeface="Helvetica Neue"/>
                <a:ea typeface="Helvetica Neue"/>
                <a:cs typeface="Helvetica Neue"/>
                <a:sym typeface="Helvetica Neue"/>
              </a:rPr>
              <a:t>Hierarchical</a:t>
            </a:r>
            <a:endParaRPr b="1">
              <a:latin typeface="Helvetica Neue"/>
              <a:ea typeface="Helvetica Neue"/>
              <a:cs typeface="Helvetica Neue"/>
              <a:sym typeface="Helvetica Neue"/>
            </a:endParaRPr>
          </a:p>
        </p:txBody>
      </p:sp>
      <p:sp>
        <p:nvSpPr>
          <p:cNvPr id="331" name="Google Shape;331;p57"/>
          <p:cNvSpPr txBox="1"/>
          <p:nvPr/>
        </p:nvSpPr>
        <p:spPr>
          <a:xfrm>
            <a:off x="3904800" y="1388550"/>
            <a:ext cx="1510800" cy="392400"/>
          </a:xfrm>
          <a:prstGeom prst="rect">
            <a:avLst/>
          </a:prstGeom>
          <a:solidFill>
            <a:srgbClr val="EAFF6A"/>
          </a:solidFill>
          <a:ln cap="flat" cmpd="sng" w="9525">
            <a:solidFill>
              <a:srgbClr val="EAFF6A"/>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s" sz="1350">
                <a:latin typeface="DM Sans"/>
                <a:ea typeface="DM Sans"/>
                <a:cs typeface="DM Sans"/>
                <a:sym typeface="DM Sans"/>
              </a:rPr>
              <a:t>Density</a:t>
            </a:r>
            <a:endParaRPr b="1" sz="1350">
              <a:latin typeface="DM Sans"/>
              <a:ea typeface="DM Sans"/>
              <a:cs typeface="DM Sans"/>
              <a:sym typeface="DM Sans"/>
            </a:endParaRPr>
          </a:p>
        </p:txBody>
      </p:sp>
      <p:sp>
        <p:nvSpPr>
          <p:cNvPr id="332" name="Google Shape;332;p57"/>
          <p:cNvSpPr txBox="1"/>
          <p:nvPr/>
        </p:nvSpPr>
        <p:spPr>
          <a:xfrm>
            <a:off x="5769000" y="1388550"/>
            <a:ext cx="1510800" cy="400200"/>
          </a:xfrm>
          <a:prstGeom prst="rect">
            <a:avLst/>
          </a:prstGeom>
          <a:solidFill>
            <a:srgbClr val="EF89D2"/>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latin typeface="DM Sans"/>
                <a:ea typeface="DM Sans"/>
                <a:cs typeface="DM Sans"/>
                <a:sym typeface="DM Sans"/>
              </a:rPr>
              <a:t>Grid</a:t>
            </a:r>
            <a:endParaRPr b="1">
              <a:latin typeface="DM Sans"/>
              <a:ea typeface="DM Sans"/>
              <a:cs typeface="DM Sans"/>
              <a:sym typeface="DM Sans"/>
            </a:endParaRPr>
          </a:p>
        </p:txBody>
      </p:sp>
      <p:sp>
        <p:nvSpPr>
          <p:cNvPr id="333" name="Google Shape;333;p57"/>
          <p:cNvSpPr txBox="1"/>
          <p:nvPr/>
        </p:nvSpPr>
        <p:spPr>
          <a:xfrm>
            <a:off x="7515700" y="1388550"/>
            <a:ext cx="1510800" cy="392400"/>
          </a:xfrm>
          <a:prstGeom prst="rect">
            <a:avLst/>
          </a:prstGeom>
          <a:solidFill>
            <a:srgbClr val="EAFF6A"/>
          </a:solidFill>
          <a:ln cap="flat" cmpd="sng" w="9525">
            <a:solidFill>
              <a:srgbClr val="EAFF6A"/>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s" sz="1350">
                <a:latin typeface="DM Sans"/>
                <a:ea typeface="DM Sans"/>
                <a:cs typeface="DM Sans"/>
                <a:sym typeface="DM Sans"/>
              </a:rPr>
              <a:t>Model</a:t>
            </a:r>
            <a:endParaRPr b="1" sz="1350">
              <a:latin typeface="DM Sans"/>
              <a:ea typeface="DM Sans"/>
              <a:cs typeface="DM Sans"/>
              <a:sym typeface="DM Sans"/>
            </a:endParaRPr>
          </a:p>
        </p:txBody>
      </p:sp>
      <p:sp>
        <p:nvSpPr>
          <p:cNvPr id="334" name="Google Shape;334;p57"/>
          <p:cNvSpPr txBox="1"/>
          <p:nvPr/>
        </p:nvSpPr>
        <p:spPr>
          <a:xfrm>
            <a:off x="177250" y="1941325"/>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K-means</a:t>
            </a:r>
            <a:endParaRPr sz="1200">
              <a:latin typeface="DM Sans"/>
              <a:ea typeface="DM Sans"/>
              <a:cs typeface="DM Sans"/>
              <a:sym typeface="DM Sans"/>
            </a:endParaRPr>
          </a:p>
        </p:txBody>
      </p:sp>
      <p:sp>
        <p:nvSpPr>
          <p:cNvPr id="335" name="Google Shape;335;p57"/>
          <p:cNvSpPr txBox="1"/>
          <p:nvPr/>
        </p:nvSpPr>
        <p:spPr>
          <a:xfrm>
            <a:off x="177250" y="2401100"/>
            <a:ext cx="1510800" cy="5541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PAM (Partition around medoids)</a:t>
            </a:r>
            <a:endParaRPr sz="1200">
              <a:latin typeface="DM Sans"/>
              <a:ea typeface="DM Sans"/>
              <a:cs typeface="DM Sans"/>
              <a:sym typeface="DM Sans"/>
            </a:endParaRPr>
          </a:p>
        </p:txBody>
      </p:sp>
      <p:sp>
        <p:nvSpPr>
          <p:cNvPr id="336" name="Google Shape;336;p57"/>
          <p:cNvSpPr txBox="1"/>
          <p:nvPr/>
        </p:nvSpPr>
        <p:spPr>
          <a:xfrm>
            <a:off x="177250" y="3086825"/>
            <a:ext cx="1510800" cy="7389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CLARA</a:t>
            </a:r>
            <a:r>
              <a:rPr lang="es" sz="1200">
                <a:latin typeface="DM Sans"/>
                <a:ea typeface="DM Sans"/>
                <a:cs typeface="DM Sans"/>
                <a:sym typeface="DM Sans"/>
              </a:rPr>
              <a:t> (Clustering Large Applications)</a:t>
            </a:r>
            <a:endParaRPr sz="1200">
              <a:latin typeface="DM Sans"/>
              <a:ea typeface="DM Sans"/>
              <a:cs typeface="DM Sans"/>
              <a:sym typeface="DM Sans"/>
            </a:endParaRPr>
          </a:p>
        </p:txBody>
      </p:sp>
      <p:sp>
        <p:nvSpPr>
          <p:cNvPr id="337" name="Google Shape;337;p57"/>
          <p:cNvSpPr txBox="1"/>
          <p:nvPr/>
        </p:nvSpPr>
        <p:spPr>
          <a:xfrm>
            <a:off x="177250" y="3772550"/>
            <a:ext cx="1510800" cy="5541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FCM</a:t>
            </a:r>
            <a:r>
              <a:rPr lang="es" sz="1200">
                <a:latin typeface="DM Sans"/>
                <a:ea typeface="DM Sans"/>
                <a:cs typeface="DM Sans"/>
                <a:sym typeface="DM Sans"/>
              </a:rPr>
              <a:t> (Fuzzy C-Means)</a:t>
            </a:r>
            <a:endParaRPr sz="1200">
              <a:latin typeface="DM Sans"/>
              <a:ea typeface="DM Sans"/>
              <a:cs typeface="DM Sans"/>
              <a:sym typeface="DM Sans"/>
            </a:endParaRPr>
          </a:p>
        </p:txBody>
      </p:sp>
      <p:sp>
        <p:nvSpPr>
          <p:cNvPr id="338" name="Google Shape;338;p57"/>
          <p:cNvSpPr txBox="1"/>
          <p:nvPr/>
        </p:nvSpPr>
        <p:spPr>
          <a:xfrm>
            <a:off x="1888025" y="1910275"/>
            <a:ext cx="17859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Aglomerativo/Divisivo</a:t>
            </a:r>
            <a:endParaRPr sz="1200">
              <a:latin typeface="DM Sans"/>
              <a:ea typeface="DM Sans"/>
              <a:cs typeface="DM Sans"/>
              <a:sym typeface="DM Sans"/>
            </a:endParaRPr>
          </a:p>
        </p:txBody>
      </p:sp>
      <p:sp>
        <p:nvSpPr>
          <p:cNvPr id="339" name="Google Shape;339;p57"/>
          <p:cNvSpPr txBox="1"/>
          <p:nvPr/>
        </p:nvSpPr>
        <p:spPr>
          <a:xfrm>
            <a:off x="1888025" y="2416850"/>
            <a:ext cx="1767300" cy="5541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BIRCH (Balanced Iterative Reduced)</a:t>
            </a:r>
            <a:endParaRPr sz="1200">
              <a:latin typeface="DM Sans"/>
              <a:ea typeface="DM Sans"/>
              <a:cs typeface="DM Sans"/>
              <a:sym typeface="DM Sans"/>
            </a:endParaRPr>
          </a:p>
        </p:txBody>
      </p:sp>
      <p:sp>
        <p:nvSpPr>
          <p:cNvPr id="340" name="Google Shape;340;p57"/>
          <p:cNvSpPr txBox="1"/>
          <p:nvPr/>
        </p:nvSpPr>
        <p:spPr>
          <a:xfrm>
            <a:off x="1888025" y="3071225"/>
            <a:ext cx="1785900" cy="5541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ROCK</a:t>
            </a:r>
            <a:r>
              <a:rPr lang="es" sz="1200">
                <a:latin typeface="DM Sans"/>
                <a:ea typeface="DM Sans"/>
                <a:cs typeface="DM Sans"/>
                <a:sym typeface="DM Sans"/>
              </a:rPr>
              <a:t> (Robust Clustering Algorithm)</a:t>
            </a:r>
            <a:endParaRPr sz="1200">
              <a:latin typeface="DM Sans"/>
              <a:ea typeface="DM Sans"/>
              <a:cs typeface="DM Sans"/>
              <a:sym typeface="DM Sans"/>
            </a:endParaRPr>
          </a:p>
        </p:txBody>
      </p:sp>
      <p:sp>
        <p:nvSpPr>
          <p:cNvPr id="341" name="Google Shape;341;p57"/>
          <p:cNvSpPr txBox="1"/>
          <p:nvPr/>
        </p:nvSpPr>
        <p:spPr>
          <a:xfrm>
            <a:off x="1888025" y="3756950"/>
            <a:ext cx="1767300" cy="5541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CURE (Clustering using representatives)</a:t>
            </a:r>
            <a:endParaRPr sz="1200">
              <a:latin typeface="DM Sans"/>
              <a:ea typeface="DM Sans"/>
              <a:cs typeface="DM Sans"/>
              <a:sym typeface="DM Sans"/>
            </a:endParaRPr>
          </a:p>
        </p:txBody>
      </p:sp>
      <p:sp>
        <p:nvSpPr>
          <p:cNvPr id="342" name="Google Shape;342;p57"/>
          <p:cNvSpPr txBox="1"/>
          <p:nvPr/>
        </p:nvSpPr>
        <p:spPr>
          <a:xfrm>
            <a:off x="3891350" y="1910538"/>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DBSCAN</a:t>
            </a:r>
            <a:endParaRPr sz="1200">
              <a:latin typeface="DM Sans"/>
              <a:ea typeface="DM Sans"/>
              <a:cs typeface="DM Sans"/>
              <a:sym typeface="DM Sans"/>
            </a:endParaRPr>
          </a:p>
        </p:txBody>
      </p:sp>
      <p:sp>
        <p:nvSpPr>
          <p:cNvPr id="343" name="Google Shape;343;p57"/>
          <p:cNvSpPr txBox="1"/>
          <p:nvPr/>
        </p:nvSpPr>
        <p:spPr>
          <a:xfrm>
            <a:off x="3891350" y="2502563"/>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OPTICS</a:t>
            </a:r>
            <a:endParaRPr sz="1200">
              <a:latin typeface="DM Sans"/>
              <a:ea typeface="DM Sans"/>
              <a:cs typeface="DM Sans"/>
              <a:sym typeface="DM Sans"/>
            </a:endParaRPr>
          </a:p>
        </p:txBody>
      </p:sp>
      <p:sp>
        <p:nvSpPr>
          <p:cNvPr id="344" name="Google Shape;344;p57"/>
          <p:cNvSpPr txBox="1"/>
          <p:nvPr/>
        </p:nvSpPr>
        <p:spPr>
          <a:xfrm>
            <a:off x="3891350" y="3094588"/>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DBCLASD</a:t>
            </a:r>
            <a:endParaRPr sz="1200">
              <a:latin typeface="DM Sans"/>
              <a:ea typeface="DM Sans"/>
              <a:cs typeface="DM Sans"/>
              <a:sym typeface="DM Sans"/>
            </a:endParaRPr>
          </a:p>
        </p:txBody>
      </p:sp>
      <p:sp>
        <p:nvSpPr>
          <p:cNvPr id="345" name="Google Shape;345;p57"/>
          <p:cNvSpPr txBox="1"/>
          <p:nvPr/>
        </p:nvSpPr>
        <p:spPr>
          <a:xfrm>
            <a:off x="3891350" y="3726088"/>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DENCLUE</a:t>
            </a:r>
            <a:endParaRPr sz="1200">
              <a:latin typeface="DM Sans"/>
              <a:ea typeface="DM Sans"/>
              <a:cs typeface="DM Sans"/>
              <a:sym typeface="DM Sans"/>
            </a:endParaRPr>
          </a:p>
        </p:txBody>
      </p:sp>
      <p:sp>
        <p:nvSpPr>
          <p:cNvPr id="346" name="Google Shape;346;p57"/>
          <p:cNvSpPr txBox="1"/>
          <p:nvPr/>
        </p:nvSpPr>
        <p:spPr>
          <a:xfrm>
            <a:off x="5748400" y="1910538"/>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Wavecluster</a:t>
            </a:r>
            <a:endParaRPr sz="1200">
              <a:latin typeface="DM Sans"/>
              <a:ea typeface="DM Sans"/>
              <a:cs typeface="DM Sans"/>
              <a:sym typeface="DM Sans"/>
            </a:endParaRPr>
          </a:p>
        </p:txBody>
      </p:sp>
      <p:sp>
        <p:nvSpPr>
          <p:cNvPr id="347" name="Google Shape;347;p57"/>
          <p:cNvSpPr txBox="1"/>
          <p:nvPr/>
        </p:nvSpPr>
        <p:spPr>
          <a:xfrm>
            <a:off x="5748400" y="2503325"/>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STING </a:t>
            </a:r>
            <a:endParaRPr sz="1200">
              <a:latin typeface="DM Sans"/>
              <a:ea typeface="DM Sans"/>
              <a:cs typeface="DM Sans"/>
              <a:sym typeface="DM Sans"/>
            </a:endParaRPr>
          </a:p>
        </p:txBody>
      </p:sp>
      <p:sp>
        <p:nvSpPr>
          <p:cNvPr id="348" name="Google Shape;348;p57"/>
          <p:cNvSpPr txBox="1"/>
          <p:nvPr/>
        </p:nvSpPr>
        <p:spPr>
          <a:xfrm>
            <a:off x="5748400" y="3096125"/>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CLIQUE</a:t>
            </a:r>
            <a:endParaRPr sz="1200">
              <a:latin typeface="DM Sans"/>
              <a:ea typeface="DM Sans"/>
              <a:cs typeface="DM Sans"/>
              <a:sym typeface="DM Sans"/>
            </a:endParaRPr>
          </a:p>
        </p:txBody>
      </p:sp>
      <p:sp>
        <p:nvSpPr>
          <p:cNvPr id="349" name="Google Shape;349;p57"/>
          <p:cNvSpPr txBox="1"/>
          <p:nvPr/>
        </p:nvSpPr>
        <p:spPr>
          <a:xfrm>
            <a:off x="5748400" y="3726075"/>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OptiGrid</a:t>
            </a:r>
            <a:endParaRPr sz="1200">
              <a:latin typeface="DM Sans"/>
              <a:ea typeface="DM Sans"/>
              <a:cs typeface="DM Sans"/>
              <a:sym typeface="DM Sans"/>
            </a:endParaRPr>
          </a:p>
        </p:txBody>
      </p:sp>
      <p:sp>
        <p:nvSpPr>
          <p:cNvPr id="350" name="Google Shape;350;p57"/>
          <p:cNvSpPr txBox="1"/>
          <p:nvPr/>
        </p:nvSpPr>
        <p:spPr>
          <a:xfrm>
            <a:off x="7515688" y="1920100"/>
            <a:ext cx="1510800" cy="5541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GMM (Gaussian Mixture Model)</a:t>
            </a:r>
            <a:endParaRPr sz="1200">
              <a:latin typeface="DM Sans"/>
              <a:ea typeface="DM Sans"/>
              <a:cs typeface="DM Sans"/>
              <a:sym typeface="DM Sans"/>
            </a:endParaRPr>
          </a:p>
        </p:txBody>
      </p:sp>
      <p:sp>
        <p:nvSpPr>
          <p:cNvPr id="351" name="Google Shape;351;p57"/>
          <p:cNvSpPr txBox="1"/>
          <p:nvPr/>
        </p:nvSpPr>
        <p:spPr>
          <a:xfrm>
            <a:off x="7515688" y="2539338"/>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COBWEB</a:t>
            </a:r>
            <a:endParaRPr sz="1200">
              <a:latin typeface="DM Sans"/>
              <a:ea typeface="DM Sans"/>
              <a:cs typeface="DM Sans"/>
              <a:sym typeface="DM Sans"/>
            </a:endParaRPr>
          </a:p>
        </p:txBody>
      </p:sp>
      <p:sp>
        <p:nvSpPr>
          <p:cNvPr id="352" name="Google Shape;352;p57"/>
          <p:cNvSpPr txBox="1"/>
          <p:nvPr/>
        </p:nvSpPr>
        <p:spPr>
          <a:xfrm>
            <a:off x="7515688" y="3127250"/>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CLASSIT</a:t>
            </a:r>
            <a:endParaRPr sz="1200">
              <a:latin typeface="DM Sans"/>
              <a:ea typeface="DM Sans"/>
              <a:cs typeface="DM Sans"/>
              <a:sym typeface="DM Sans"/>
            </a:endParaRPr>
          </a:p>
        </p:txBody>
      </p:sp>
      <p:sp>
        <p:nvSpPr>
          <p:cNvPr id="353" name="Google Shape;353;p57"/>
          <p:cNvSpPr txBox="1"/>
          <p:nvPr/>
        </p:nvSpPr>
        <p:spPr>
          <a:xfrm>
            <a:off x="7515688" y="3758750"/>
            <a:ext cx="1510800" cy="369300"/>
          </a:xfrm>
          <a:prstGeom prst="rect">
            <a:avLst/>
          </a:prstGeom>
          <a:no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s" sz="1200">
                <a:latin typeface="DM Sans"/>
                <a:ea typeface="DM Sans"/>
                <a:cs typeface="DM Sans"/>
                <a:sym typeface="DM Sans"/>
              </a:rPr>
              <a:t>SOMs</a:t>
            </a:r>
            <a:endParaRPr sz="1200">
              <a:latin typeface="DM Sans"/>
              <a:ea typeface="DM Sans"/>
              <a:cs typeface="DM Sans"/>
              <a:sym typeface="DM Sans"/>
            </a:endParaRPr>
          </a:p>
        </p:txBody>
      </p:sp>
      <p:cxnSp>
        <p:nvCxnSpPr>
          <p:cNvPr id="354" name="Google Shape;354;p57"/>
          <p:cNvCxnSpPr>
            <a:stCxn id="329" idx="0"/>
            <a:endCxn id="355" idx="1"/>
          </p:cNvCxnSpPr>
          <p:nvPr/>
        </p:nvCxnSpPr>
        <p:spPr>
          <a:xfrm rot="-5400000">
            <a:off x="2174050" y="-238950"/>
            <a:ext cx="386100" cy="2868900"/>
          </a:xfrm>
          <a:prstGeom prst="bentConnector2">
            <a:avLst/>
          </a:prstGeom>
          <a:noFill/>
          <a:ln cap="flat" cmpd="sng" w="9525">
            <a:solidFill>
              <a:srgbClr val="CCCCCC"/>
            </a:solidFill>
            <a:prstDash val="solid"/>
            <a:round/>
            <a:headEnd len="med" w="med" type="none"/>
            <a:tailEnd len="med" w="med" type="none"/>
          </a:ln>
        </p:spPr>
      </p:cxnSp>
      <p:cxnSp>
        <p:nvCxnSpPr>
          <p:cNvPr id="356" name="Google Shape;356;p57"/>
          <p:cNvCxnSpPr>
            <a:stCxn id="330" idx="0"/>
            <a:endCxn id="355" idx="1"/>
          </p:cNvCxnSpPr>
          <p:nvPr/>
        </p:nvCxnSpPr>
        <p:spPr>
          <a:xfrm rot="-5400000">
            <a:off x="3069575" y="656700"/>
            <a:ext cx="386100" cy="1077600"/>
          </a:xfrm>
          <a:prstGeom prst="bentConnector2">
            <a:avLst/>
          </a:prstGeom>
          <a:noFill/>
          <a:ln cap="flat" cmpd="sng" w="9525">
            <a:solidFill>
              <a:srgbClr val="CCCCCC"/>
            </a:solidFill>
            <a:prstDash val="solid"/>
            <a:round/>
            <a:headEnd len="med" w="med" type="none"/>
            <a:tailEnd len="med" w="med" type="none"/>
          </a:ln>
        </p:spPr>
      </p:cxnSp>
      <p:cxnSp>
        <p:nvCxnSpPr>
          <p:cNvPr id="357" name="Google Shape;357;p57"/>
          <p:cNvCxnSpPr>
            <a:stCxn id="331" idx="0"/>
          </p:cNvCxnSpPr>
          <p:nvPr/>
        </p:nvCxnSpPr>
        <p:spPr>
          <a:xfrm rot="-5400000">
            <a:off x="4474350" y="1202100"/>
            <a:ext cx="372300" cy="600"/>
          </a:xfrm>
          <a:prstGeom prst="bentConnector3">
            <a:avLst>
              <a:gd fmla="val 50000" name="adj1"/>
            </a:avLst>
          </a:prstGeom>
          <a:noFill/>
          <a:ln cap="flat" cmpd="sng" w="9525">
            <a:solidFill>
              <a:srgbClr val="CCCCCC"/>
            </a:solidFill>
            <a:prstDash val="solid"/>
            <a:round/>
            <a:headEnd len="med" w="med" type="none"/>
            <a:tailEnd len="med" w="med" type="oval"/>
          </a:ln>
        </p:spPr>
      </p:cxnSp>
      <p:cxnSp>
        <p:nvCxnSpPr>
          <p:cNvPr id="358" name="Google Shape;358;p57"/>
          <p:cNvCxnSpPr>
            <a:stCxn id="332" idx="0"/>
            <a:endCxn id="355" idx="3"/>
          </p:cNvCxnSpPr>
          <p:nvPr/>
        </p:nvCxnSpPr>
        <p:spPr>
          <a:xfrm flipH="1" rot="5400000">
            <a:off x="5828700" y="692850"/>
            <a:ext cx="386100" cy="1005300"/>
          </a:xfrm>
          <a:prstGeom prst="bentConnector2">
            <a:avLst/>
          </a:prstGeom>
          <a:noFill/>
          <a:ln cap="flat" cmpd="sng" w="9525">
            <a:solidFill>
              <a:srgbClr val="CCCCCC"/>
            </a:solidFill>
            <a:prstDash val="solid"/>
            <a:round/>
            <a:headEnd len="med" w="med" type="none"/>
            <a:tailEnd len="med" w="med" type="none"/>
          </a:ln>
        </p:spPr>
      </p:cxnSp>
      <p:cxnSp>
        <p:nvCxnSpPr>
          <p:cNvPr id="359" name="Google Shape;359;p57"/>
          <p:cNvCxnSpPr>
            <a:stCxn id="333" idx="0"/>
            <a:endCxn id="355" idx="3"/>
          </p:cNvCxnSpPr>
          <p:nvPr/>
        </p:nvCxnSpPr>
        <p:spPr>
          <a:xfrm flipH="1" rot="5400000">
            <a:off x="6701950" y="-180600"/>
            <a:ext cx="386100" cy="2752200"/>
          </a:xfrm>
          <a:prstGeom prst="bentConnector2">
            <a:avLst/>
          </a:prstGeom>
          <a:noFill/>
          <a:ln cap="flat" cmpd="sng" w="9525">
            <a:solidFill>
              <a:srgbClr val="CCCCCC"/>
            </a:solidFill>
            <a:prstDash val="solid"/>
            <a:round/>
            <a:headEnd len="med" w="med" type="none"/>
            <a:tailEnd len="med" w="med" type="none"/>
          </a:ln>
        </p:spPr>
      </p:cxnSp>
      <p:cxnSp>
        <p:nvCxnSpPr>
          <p:cNvPr id="360" name="Google Shape;360;p57"/>
          <p:cNvCxnSpPr/>
          <p:nvPr/>
        </p:nvCxnSpPr>
        <p:spPr>
          <a:xfrm>
            <a:off x="3214650" y="1000125"/>
            <a:ext cx="2714700" cy="0"/>
          </a:xfrm>
          <a:prstGeom prst="straightConnector1">
            <a:avLst/>
          </a:prstGeom>
          <a:noFill/>
          <a:ln cap="flat" cmpd="sng" w="9525">
            <a:solidFill>
              <a:srgbClr val="D4D4D4"/>
            </a:solidFill>
            <a:prstDash val="solid"/>
            <a:round/>
            <a:headEnd len="med" w="med" type="none"/>
            <a:tailEnd len="med" w="med" type="none"/>
          </a:ln>
        </p:spPr>
      </p:cxnSp>
      <p:sp>
        <p:nvSpPr>
          <p:cNvPr id="361" name="Google Shape;361;p57"/>
          <p:cNvSpPr txBox="1"/>
          <p:nvPr/>
        </p:nvSpPr>
        <p:spPr>
          <a:xfrm>
            <a:off x="301121" y="2867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1" lang="es" sz="3500">
                <a:solidFill>
                  <a:schemeClr val="dk1"/>
                </a:solidFill>
                <a:latin typeface="DM Sans"/>
                <a:ea typeface="DM Sans"/>
                <a:cs typeface="DM Sans"/>
                <a:sym typeface="DM Sans"/>
              </a:rPr>
              <a:t>Clustering</a:t>
            </a:r>
            <a:endParaRPr b="1" sz="3500">
              <a:solidFill>
                <a:schemeClr val="dk1"/>
              </a:solidFill>
              <a:latin typeface="DM Sans"/>
              <a:ea typeface="DM Sans"/>
              <a:cs typeface="DM Sans"/>
              <a:sym typeface="DM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graphicFrame>
        <p:nvGraphicFramePr>
          <p:cNvPr id="366" name="Google Shape;366;p58"/>
          <p:cNvGraphicFramePr/>
          <p:nvPr/>
        </p:nvGraphicFramePr>
        <p:xfrm>
          <a:off x="961850" y="857138"/>
          <a:ext cx="3000000" cy="3000000"/>
        </p:xfrm>
        <a:graphic>
          <a:graphicData uri="http://schemas.openxmlformats.org/drawingml/2006/table">
            <a:tbl>
              <a:tblPr>
                <a:noFill/>
                <a:tableStyleId>{58DA395D-30A7-4EEC-9EED-AC941744C93F}</a:tableStyleId>
              </a:tblPr>
              <a:tblGrid>
                <a:gridCol w="2237625"/>
                <a:gridCol w="1880100"/>
                <a:gridCol w="1669100"/>
                <a:gridCol w="1433475"/>
              </a:tblGrid>
              <a:tr h="365725">
                <a:tc>
                  <a:txBody>
                    <a:bodyPr/>
                    <a:lstStyle/>
                    <a:p>
                      <a:pPr indent="0" lvl="0" marL="0" rtl="0" algn="ctr">
                        <a:spcBef>
                          <a:spcPts val="0"/>
                        </a:spcBef>
                        <a:spcAft>
                          <a:spcPts val="0"/>
                        </a:spcAft>
                        <a:buNone/>
                      </a:pPr>
                      <a:r>
                        <a:rPr b="1" lang="es" sz="1200">
                          <a:latin typeface="DM Sans"/>
                          <a:ea typeface="DM Sans"/>
                          <a:cs typeface="DM Sans"/>
                          <a:sym typeface="DM Sans"/>
                        </a:rPr>
                        <a:t>Algoritmos</a:t>
                      </a:r>
                      <a:endParaRPr b="1" sz="1200">
                        <a:latin typeface="DM Sans"/>
                        <a:ea typeface="DM Sans"/>
                        <a:cs typeface="DM Sans"/>
                        <a:sym typeface="DM Sans"/>
                      </a:endParaRPr>
                    </a:p>
                  </a:txBody>
                  <a:tcPr marT="91425" marB="91425" marR="91425" marL="91425">
                    <a:solidFill>
                      <a:srgbClr val="EAFF6A"/>
                    </a:solidFill>
                  </a:tcPr>
                </a:tc>
                <a:tc>
                  <a:txBody>
                    <a:bodyPr/>
                    <a:lstStyle/>
                    <a:p>
                      <a:pPr indent="0" lvl="0" marL="0" rtl="0" algn="ctr">
                        <a:spcBef>
                          <a:spcPts val="0"/>
                        </a:spcBef>
                        <a:spcAft>
                          <a:spcPts val="0"/>
                        </a:spcAft>
                        <a:buNone/>
                      </a:pPr>
                      <a:r>
                        <a:rPr b="1" lang="es" sz="1200">
                          <a:latin typeface="DM Sans"/>
                          <a:ea typeface="DM Sans"/>
                          <a:cs typeface="DM Sans"/>
                          <a:sym typeface="DM Sans"/>
                        </a:rPr>
                        <a:t>Tiempo</a:t>
                      </a:r>
                      <a:endParaRPr b="1" sz="1200">
                        <a:latin typeface="DM Sans"/>
                        <a:ea typeface="DM Sans"/>
                        <a:cs typeface="DM Sans"/>
                        <a:sym typeface="DM Sans"/>
                      </a:endParaRPr>
                    </a:p>
                  </a:txBody>
                  <a:tcPr marT="91425" marB="91425" marR="91425" marL="91425">
                    <a:solidFill>
                      <a:srgbClr val="EAFF6A"/>
                    </a:solidFill>
                  </a:tcPr>
                </a:tc>
                <a:tc>
                  <a:txBody>
                    <a:bodyPr/>
                    <a:lstStyle/>
                    <a:p>
                      <a:pPr indent="0" lvl="0" marL="0" rtl="0" algn="ctr">
                        <a:spcBef>
                          <a:spcPts val="0"/>
                        </a:spcBef>
                        <a:spcAft>
                          <a:spcPts val="0"/>
                        </a:spcAft>
                        <a:buNone/>
                      </a:pPr>
                      <a:r>
                        <a:rPr b="1" lang="es" sz="1200">
                          <a:latin typeface="DM Sans"/>
                          <a:ea typeface="DM Sans"/>
                          <a:cs typeface="DM Sans"/>
                          <a:sym typeface="DM Sans"/>
                        </a:rPr>
                        <a:t>Accuracy</a:t>
                      </a:r>
                      <a:endParaRPr b="1" sz="1200">
                        <a:latin typeface="DM Sans"/>
                        <a:ea typeface="DM Sans"/>
                        <a:cs typeface="DM Sans"/>
                        <a:sym typeface="DM Sans"/>
                      </a:endParaRPr>
                    </a:p>
                  </a:txBody>
                  <a:tcPr marT="91425" marB="91425" marR="91425" marL="91425">
                    <a:solidFill>
                      <a:srgbClr val="EAFF6A"/>
                    </a:solidFill>
                  </a:tcPr>
                </a:tc>
                <a:tc>
                  <a:txBody>
                    <a:bodyPr/>
                    <a:lstStyle/>
                    <a:p>
                      <a:pPr indent="0" lvl="0" marL="0" rtl="0" algn="ctr">
                        <a:spcBef>
                          <a:spcPts val="0"/>
                        </a:spcBef>
                        <a:spcAft>
                          <a:spcPts val="0"/>
                        </a:spcAft>
                        <a:buNone/>
                      </a:pPr>
                      <a:r>
                        <a:rPr b="1" lang="es" sz="1200">
                          <a:latin typeface="DM Sans"/>
                          <a:ea typeface="DM Sans"/>
                          <a:cs typeface="DM Sans"/>
                          <a:sym typeface="DM Sans"/>
                        </a:rPr>
                        <a:t>Manejo outliers</a:t>
                      </a:r>
                      <a:endParaRPr b="1" sz="1200">
                        <a:latin typeface="DM Sans"/>
                        <a:ea typeface="DM Sans"/>
                        <a:cs typeface="DM Sans"/>
                        <a:sym typeface="DM Sans"/>
                      </a:endParaRPr>
                    </a:p>
                  </a:txBody>
                  <a:tcPr marT="91425" marB="91425" marR="91425" marL="91425">
                    <a:solidFill>
                      <a:srgbClr val="EAFF6A"/>
                    </a:solidFill>
                  </a:tcPr>
                </a:tc>
              </a:tr>
              <a:tr h="380975">
                <a:tc>
                  <a:txBody>
                    <a:bodyPr/>
                    <a:lstStyle/>
                    <a:p>
                      <a:pPr indent="0" lvl="0" marL="0" rtl="0" algn="ctr">
                        <a:spcBef>
                          <a:spcPts val="0"/>
                        </a:spcBef>
                        <a:spcAft>
                          <a:spcPts val="0"/>
                        </a:spcAft>
                        <a:buNone/>
                      </a:pPr>
                      <a:r>
                        <a:rPr lang="es" sz="1200">
                          <a:latin typeface="DM Sans"/>
                          <a:ea typeface="DM Sans"/>
                          <a:cs typeface="DM Sans"/>
                          <a:sym typeface="DM Sans"/>
                        </a:rPr>
                        <a:t>Affinity Propagation</a:t>
                      </a:r>
                      <a:endParaRPr sz="1200">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latin typeface="DM Sans"/>
                          <a:ea typeface="DM Sans"/>
                          <a:cs typeface="DM Sans"/>
                          <a:sym typeface="DM Sans"/>
                        </a:rPr>
                        <a:t>Medio</a:t>
                      </a:r>
                      <a:endParaRPr sz="1200">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latin typeface="DM Sans"/>
                          <a:ea typeface="DM Sans"/>
                          <a:cs typeface="DM Sans"/>
                          <a:sym typeface="DM Sans"/>
                        </a:rPr>
                        <a:t>Medio</a:t>
                      </a:r>
                      <a:endParaRPr sz="1200">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latin typeface="DM Sans"/>
                          <a:ea typeface="DM Sans"/>
                          <a:cs typeface="DM Sans"/>
                          <a:sym typeface="DM Sans"/>
                        </a:rPr>
                        <a:t>si</a:t>
                      </a:r>
                      <a:endParaRPr sz="1200">
                        <a:latin typeface="DM Sans"/>
                        <a:ea typeface="DM Sans"/>
                        <a:cs typeface="DM Sans"/>
                        <a:sym typeface="DM Sans"/>
                      </a:endParaRPr>
                    </a:p>
                  </a:txBody>
                  <a:tcPr marT="91425" marB="91425" marR="91425" marL="91425"/>
                </a:tc>
              </a:tr>
              <a:tr h="380975">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Agglomerative Clustering</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Alto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Alto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Si</a:t>
                      </a:r>
                      <a:endParaRPr sz="1200">
                        <a:solidFill>
                          <a:schemeClr val="dk1"/>
                        </a:solidFill>
                        <a:latin typeface="DM Sans"/>
                        <a:ea typeface="DM Sans"/>
                        <a:cs typeface="DM Sans"/>
                        <a:sym typeface="DM Sans"/>
                      </a:endParaRPr>
                    </a:p>
                  </a:txBody>
                  <a:tcPr marT="91425" marB="91425" marR="91425" marL="91425"/>
                </a:tc>
              </a:tr>
              <a:tr h="380975">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BIRCH</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Medio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Alto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Si</a:t>
                      </a:r>
                      <a:endParaRPr sz="1200">
                        <a:solidFill>
                          <a:schemeClr val="dk1"/>
                        </a:solidFill>
                        <a:latin typeface="DM Sans"/>
                        <a:ea typeface="DM Sans"/>
                        <a:cs typeface="DM Sans"/>
                        <a:sym typeface="DM Sans"/>
                      </a:endParaRPr>
                    </a:p>
                  </a:txBody>
                  <a:tcPr marT="91425" marB="91425" marR="91425" marL="91425"/>
                </a:tc>
              </a:tr>
              <a:tr h="380975">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DBSCAN</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Alto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Bajo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91425" marB="91425" marR="91425" marL="91425"/>
                </a:tc>
              </a:tr>
              <a:tr h="388950">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K-means</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Medio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Bajo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91425" marB="91425" marR="91425" marL="91425"/>
                </a:tc>
              </a:tr>
              <a:tr h="380975">
                <a:tc>
                  <a:txBody>
                    <a:bodyPr/>
                    <a:lstStyle/>
                    <a:p>
                      <a:pPr indent="0" lvl="0" marL="0" rtl="0" algn="ctr">
                        <a:spcBef>
                          <a:spcPts val="0"/>
                        </a:spcBef>
                        <a:spcAft>
                          <a:spcPts val="0"/>
                        </a:spcAft>
                        <a:buNone/>
                      </a:pPr>
                      <a:r>
                        <a:rPr lang="es" sz="1200">
                          <a:latin typeface="DM Sans"/>
                          <a:ea typeface="DM Sans"/>
                          <a:cs typeface="DM Sans"/>
                          <a:sym typeface="DM Sans"/>
                        </a:rPr>
                        <a:t>Mini-Batch K-Means</a:t>
                      </a:r>
                      <a:endParaRPr sz="1200">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latin typeface="DM Sans"/>
                          <a:ea typeface="DM Sans"/>
                          <a:cs typeface="DM Sans"/>
                          <a:sym typeface="DM Sans"/>
                        </a:rPr>
                        <a:t>Alto</a:t>
                      </a:r>
                      <a:endParaRPr sz="1200">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latin typeface="DM Sans"/>
                          <a:ea typeface="DM Sans"/>
                          <a:cs typeface="DM Sans"/>
                          <a:sym typeface="DM Sans"/>
                        </a:rPr>
                        <a:t>Medio</a:t>
                      </a:r>
                      <a:endParaRPr sz="1200">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latin typeface="DM Sans"/>
                          <a:ea typeface="DM Sans"/>
                          <a:cs typeface="DM Sans"/>
                          <a:sym typeface="DM Sans"/>
                        </a:rPr>
                        <a:t>No</a:t>
                      </a:r>
                      <a:endParaRPr sz="1200">
                        <a:latin typeface="DM Sans"/>
                        <a:ea typeface="DM Sans"/>
                        <a:cs typeface="DM Sans"/>
                        <a:sym typeface="DM Sans"/>
                      </a:endParaRPr>
                    </a:p>
                  </a:txBody>
                  <a:tcPr marT="91425" marB="91425" marR="91425" marL="91425"/>
                </a:tc>
              </a:tr>
              <a:tr h="380975">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Mean Shift</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Medio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Bajo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Si</a:t>
                      </a:r>
                      <a:endParaRPr sz="1200">
                        <a:solidFill>
                          <a:schemeClr val="dk1"/>
                        </a:solidFill>
                        <a:latin typeface="DM Sans"/>
                        <a:ea typeface="DM Sans"/>
                        <a:cs typeface="DM Sans"/>
                        <a:sym typeface="DM Sans"/>
                      </a:endParaRPr>
                    </a:p>
                  </a:txBody>
                  <a:tcPr marT="91425" marB="91425" marR="91425" marL="91425"/>
                </a:tc>
              </a:tr>
              <a:tr h="380975">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OPTICS</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Alto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Medio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91425" marB="91425" marR="91425" marL="91425"/>
                </a:tc>
              </a:tr>
              <a:tr h="380975">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Spectral Clustering</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Medio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Medio</a:t>
                      </a:r>
                      <a:endParaRPr sz="1200">
                        <a:solidFill>
                          <a:schemeClr val="dk1"/>
                        </a:solidFill>
                        <a:latin typeface="DM Sans"/>
                        <a:ea typeface="DM Sans"/>
                        <a:cs typeface="DM Sans"/>
                        <a:sym typeface="DM Sans"/>
                      </a:endParaRPr>
                    </a:p>
                  </a:txBody>
                  <a:tcPr marT="91425" marB="91425" marR="91425" marL="91425"/>
                </a:tc>
                <a:tc>
                  <a:txBody>
                    <a:bodyPr/>
                    <a:lstStyle/>
                    <a:p>
                      <a:pPr indent="0" lvl="0" marL="0" rtl="0" algn="ctr">
                        <a:spcBef>
                          <a:spcPts val="0"/>
                        </a:spcBef>
                        <a:spcAft>
                          <a:spcPts val="0"/>
                        </a:spcAft>
                        <a:buNone/>
                      </a:pPr>
                      <a:r>
                        <a:rPr lang="es"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91425" marB="91425" marR="91425" marL="91425"/>
                </a:tc>
              </a:tr>
            </a:tbl>
          </a:graphicData>
        </a:graphic>
      </p:graphicFrame>
      <p:sp>
        <p:nvSpPr>
          <p:cNvPr id="367" name="Google Shape;367;p58"/>
          <p:cNvSpPr txBox="1"/>
          <p:nvPr/>
        </p:nvSpPr>
        <p:spPr>
          <a:xfrm>
            <a:off x="0" y="4774200"/>
            <a:ext cx="9038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latin typeface="DM Sans"/>
                <a:ea typeface="DM Sans"/>
                <a:cs typeface="DM Sans"/>
                <a:sym typeface="DM Sans"/>
              </a:rPr>
              <a:t>Fuente: Adaptado de Rujasari P et al. (2010). </a:t>
            </a:r>
            <a:r>
              <a:rPr b="1" lang="es" sz="1200">
                <a:solidFill>
                  <a:schemeClr val="dk1"/>
                </a:solidFill>
                <a:latin typeface="DM Sans"/>
                <a:ea typeface="DM Sans"/>
                <a:cs typeface="DM Sans"/>
                <a:sym typeface="DM Sans"/>
              </a:rPr>
              <a:t>En negrita, los algoritmos más populares </a:t>
            </a:r>
            <a:endParaRPr b="1" sz="1200">
              <a:solidFill>
                <a:schemeClr val="dk1"/>
              </a:solidFill>
              <a:latin typeface="DM Sans"/>
              <a:ea typeface="DM Sans"/>
              <a:cs typeface="DM Sans"/>
              <a:sym typeface="DM Sans"/>
            </a:endParaRPr>
          </a:p>
        </p:txBody>
      </p:sp>
      <p:sp>
        <p:nvSpPr>
          <p:cNvPr id="368" name="Google Shape;368;p58"/>
          <p:cNvSpPr txBox="1"/>
          <p:nvPr/>
        </p:nvSpPr>
        <p:spPr>
          <a:xfrm>
            <a:off x="883648" y="237200"/>
            <a:ext cx="29958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1" lang="es" sz="3500">
                <a:solidFill>
                  <a:schemeClr val="dk1"/>
                </a:solidFill>
                <a:latin typeface="DM Sans"/>
                <a:ea typeface="DM Sans"/>
                <a:cs typeface="DM Sans"/>
                <a:sym typeface="DM Sans"/>
              </a:rPr>
              <a:t>Algoritmos</a:t>
            </a:r>
            <a:endParaRPr b="1" sz="3500">
              <a:solidFill>
                <a:schemeClr val="dk1"/>
              </a:solidFill>
              <a:latin typeface="DM Sans"/>
              <a:ea typeface="DM Sans"/>
              <a:cs typeface="DM Sans"/>
              <a:sym typeface="DM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59"/>
          <p:cNvSpPr txBox="1"/>
          <p:nvPr/>
        </p:nvSpPr>
        <p:spPr>
          <a:xfrm>
            <a:off x="1461300" y="19792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Clustering Jerárquico</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60"/>
          <p:cNvSpPr txBox="1"/>
          <p:nvPr/>
        </p:nvSpPr>
        <p:spPr>
          <a:xfrm>
            <a:off x="574975" y="8545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1" lang="es" sz="3500">
                <a:solidFill>
                  <a:schemeClr val="dk1"/>
                </a:solidFill>
                <a:latin typeface="DM Sans"/>
                <a:ea typeface="DM Sans"/>
                <a:cs typeface="DM Sans"/>
                <a:sym typeface="DM Sans"/>
              </a:rPr>
              <a:t>Clustering Jerárquico</a:t>
            </a:r>
            <a:endParaRPr b="1" sz="3500">
              <a:solidFill>
                <a:schemeClr val="dk1"/>
              </a:solidFill>
              <a:latin typeface="DM Sans"/>
              <a:ea typeface="DM Sans"/>
              <a:cs typeface="DM Sans"/>
              <a:sym typeface="DM Sans"/>
            </a:endParaRPr>
          </a:p>
        </p:txBody>
      </p:sp>
      <p:sp>
        <p:nvSpPr>
          <p:cNvPr id="379" name="Google Shape;379;p60"/>
          <p:cNvSpPr txBox="1"/>
          <p:nvPr/>
        </p:nvSpPr>
        <p:spPr>
          <a:xfrm>
            <a:off x="3899200" y="1771950"/>
            <a:ext cx="4181700" cy="21702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s" sz="1350">
                <a:solidFill>
                  <a:schemeClr val="dk1"/>
                </a:solidFill>
                <a:latin typeface="DM Sans"/>
                <a:ea typeface="DM Sans"/>
                <a:cs typeface="DM Sans"/>
                <a:sym typeface="DM Sans"/>
              </a:rPr>
              <a:t>En estos algoritmos se </a:t>
            </a:r>
            <a:r>
              <a:rPr b="1" lang="es" sz="1350">
                <a:solidFill>
                  <a:schemeClr val="dk1"/>
                </a:solidFill>
                <a:latin typeface="DM Sans"/>
                <a:ea typeface="DM Sans"/>
                <a:cs typeface="DM Sans"/>
                <a:sym typeface="DM Sans"/>
              </a:rPr>
              <a:t>generan sucesiones ordenadas (jerarquías) de conglomerados</a:t>
            </a:r>
            <a:r>
              <a:rPr lang="es" sz="1350">
                <a:solidFill>
                  <a:schemeClr val="dk1"/>
                </a:solidFill>
                <a:latin typeface="DM Sans"/>
                <a:ea typeface="DM Sans"/>
                <a:cs typeface="DM Sans"/>
                <a:sym typeface="DM Sans"/>
              </a:rPr>
              <a:t>. Puede ser agrupando clústers pequeños en uno más grande o dividiendo grandes clusters en otros más pequeños. </a:t>
            </a:r>
            <a:endParaRPr sz="1350">
              <a:solidFill>
                <a:schemeClr val="dk1"/>
              </a:solidFill>
              <a:latin typeface="DM Sans"/>
              <a:ea typeface="DM Sans"/>
              <a:cs typeface="DM Sans"/>
              <a:sym typeface="DM Sans"/>
            </a:endParaRPr>
          </a:p>
          <a:p>
            <a:pPr indent="0" lvl="0" marL="0" marR="0" rtl="0" algn="l">
              <a:lnSpc>
                <a:spcPct val="150000"/>
              </a:lnSpc>
              <a:spcBef>
                <a:spcPts val="0"/>
              </a:spcBef>
              <a:spcAft>
                <a:spcPts val="0"/>
              </a:spcAft>
              <a:buNone/>
            </a:pPr>
            <a:r>
              <a:rPr lang="es" sz="1350">
                <a:solidFill>
                  <a:schemeClr val="dk1"/>
                </a:solidFill>
                <a:latin typeface="DM Sans"/>
                <a:ea typeface="DM Sans"/>
                <a:cs typeface="DM Sans"/>
                <a:sym typeface="DM Sans"/>
              </a:rPr>
              <a:t>La estructura jerárquica es representada en forma de un árbol llamado </a:t>
            </a:r>
            <a:r>
              <a:rPr b="1" lang="es" sz="1350">
                <a:solidFill>
                  <a:schemeClr val="dk1"/>
                </a:solidFill>
                <a:latin typeface="DM Sans"/>
                <a:ea typeface="DM Sans"/>
                <a:cs typeface="DM Sans"/>
                <a:sym typeface="DM Sans"/>
              </a:rPr>
              <a:t>Dendograma.</a:t>
            </a:r>
            <a:r>
              <a:rPr lang="es" sz="1350">
                <a:solidFill>
                  <a:schemeClr val="dk1"/>
                </a:solidFill>
                <a:latin typeface="DM Sans"/>
                <a:ea typeface="DM Sans"/>
                <a:cs typeface="DM Sans"/>
                <a:sym typeface="DM Sans"/>
              </a:rPr>
              <a:t>  </a:t>
            </a:r>
            <a:endParaRPr i="0" sz="1350" u="none" cap="none" strike="noStrike">
              <a:solidFill>
                <a:schemeClr val="dk1"/>
              </a:solidFill>
              <a:latin typeface="DM Sans"/>
              <a:ea typeface="DM Sans"/>
              <a:cs typeface="DM Sans"/>
              <a:sym typeface="DM Sans"/>
            </a:endParaRPr>
          </a:p>
        </p:txBody>
      </p:sp>
      <p:sp>
        <p:nvSpPr>
          <p:cNvPr id="380" name="Google Shape;380;p60"/>
          <p:cNvSpPr txBox="1"/>
          <p:nvPr/>
        </p:nvSpPr>
        <p:spPr>
          <a:xfrm>
            <a:off x="390050" y="4337188"/>
            <a:ext cx="7910400" cy="3924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s" sz="1350">
                <a:solidFill>
                  <a:schemeClr val="dk1"/>
                </a:solidFill>
                <a:highlight>
                  <a:srgbClr val="EAFF6A"/>
                </a:highlight>
                <a:latin typeface="DM Sans"/>
                <a:ea typeface="DM Sans"/>
                <a:cs typeface="DM Sans"/>
                <a:sym typeface="DM Sans"/>
              </a:rPr>
              <a:t>👉 </a:t>
            </a:r>
            <a:r>
              <a:rPr b="1" i="1" lang="es" sz="1350">
                <a:solidFill>
                  <a:schemeClr val="dk1"/>
                </a:solidFill>
                <a:highlight>
                  <a:srgbClr val="EAFF6A"/>
                </a:highlight>
                <a:latin typeface="DM Sans"/>
                <a:ea typeface="DM Sans"/>
                <a:cs typeface="DM Sans"/>
                <a:sym typeface="DM Sans"/>
              </a:rPr>
              <a:t>Podemos encontrar 2 clasificaciones adicionales:</a:t>
            </a:r>
            <a:endParaRPr b="1" i="1" sz="1350">
              <a:highlight>
                <a:srgbClr val="EAFF6A"/>
              </a:highlight>
              <a:latin typeface="DM Sans"/>
              <a:ea typeface="DM Sans"/>
              <a:cs typeface="DM Sans"/>
              <a:sym typeface="DM Sans"/>
            </a:endParaRPr>
          </a:p>
        </p:txBody>
      </p:sp>
      <p:pic>
        <p:nvPicPr>
          <p:cNvPr id="381" name="Google Shape;381;p60"/>
          <p:cNvPicPr preferRelativeResize="0"/>
          <p:nvPr/>
        </p:nvPicPr>
        <p:blipFill>
          <a:blip r:embed="rId3">
            <a:alphaModFix/>
          </a:blip>
          <a:stretch>
            <a:fillRect/>
          </a:stretch>
        </p:blipFill>
        <p:spPr>
          <a:xfrm>
            <a:off x="574975" y="1658837"/>
            <a:ext cx="3139800" cy="26300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61"/>
          <p:cNvSpPr txBox="1"/>
          <p:nvPr/>
        </p:nvSpPr>
        <p:spPr>
          <a:xfrm>
            <a:off x="743150" y="2195725"/>
            <a:ext cx="3904500" cy="14949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None/>
            </a:pPr>
            <a:r>
              <a:rPr lang="es" sz="1350">
                <a:solidFill>
                  <a:schemeClr val="dk1"/>
                </a:solidFill>
                <a:latin typeface="DM Sans"/>
                <a:ea typeface="DM Sans"/>
                <a:cs typeface="DM Sans"/>
                <a:sym typeface="DM Sans"/>
              </a:rPr>
              <a:t>Inicialmente cada instancia es un clúster. Las estrategias aglomerativas parten de un conjunto de elementos individuales y </a:t>
            </a:r>
            <a:r>
              <a:rPr b="1" lang="es" sz="1350">
                <a:solidFill>
                  <a:schemeClr val="dk1"/>
                </a:solidFill>
                <a:latin typeface="DM Sans"/>
                <a:ea typeface="DM Sans"/>
                <a:cs typeface="DM Sans"/>
                <a:sym typeface="DM Sans"/>
              </a:rPr>
              <a:t>van “juntando” los elementos que más se parezcan hasta quedarse con un número de clusters que se considere óptimo</a:t>
            </a:r>
            <a:r>
              <a:rPr lang="es" sz="1350">
                <a:solidFill>
                  <a:schemeClr val="dk1"/>
                </a:solidFill>
                <a:latin typeface="DM Sans"/>
                <a:ea typeface="DM Sans"/>
                <a:cs typeface="DM Sans"/>
                <a:sym typeface="DM Sans"/>
              </a:rPr>
              <a:t>.</a:t>
            </a:r>
            <a:endParaRPr sz="1350">
              <a:solidFill>
                <a:schemeClr val="dk1"/>
              </a:solidFill>
              <a:latin typeface="DM Sans"/>
              <a:ea typeface="DM Sans"/>
              <a:cs typeface="DM Sans"/>
              <a:sym typeface="DM Sans"/>
            </a:endParaRPr>
          </a:p>
        </p:txBody>
      </p:sp>
      <p:pic>
        <p:nvPicPr>
          <p:cNvPr id="387" name="Google Shape;387;p61"/>
          <p:cNvPicPr preferRelativeResize="0"/>
          <p:nvPr/>
        </p:nvPicPr>
        <p:blipFill rotWithShape="1">
          <a:blip r:embed="rId3">
            <a:alphaModFix/>
          </a:blip>
          <a:srcRect b="0" l="0" r="0" t="0"/>
          <a:stretch/>
        </p:blipFill>
        <p:spPr>
          <a:xfrm>
            <a:off x="5031605" y="1375238"/>
            <a:ext cx="3461096" cy="3034125"/>
          </a:xfrm>
          <a:prstGeom prst="rect">
            <a:avLst/>
          </a:prstGeom>
          <a:noFill/>
          <a:ln>
            <a:noFill/>
          </a:ln>
        </p:spPr>
      </p:pic>
      <p:sp>
        <p:nvSpPr>
          <p:cNvPr id="388" name="Google Shape;388;p61"/>
          <p:cNvSpPr txBox="1"/>
          <p:nvPr/>
        </p:nvSpPr>
        <p:spPr>
          <a:xfrm>
            <a:off x="477475" y="687325"/>
            <a:ext cx="8015100" cy="1508400"/>
          </a:xfrm>
          <a:prstGeom prst="rect">
            <a:avLst/>
          </a:prstGeom>
          <a:noFill/>
          <a:ln>
            <a:noFill/>
          </a:ln>
        </p:spPr>
        <p:txBody>
          <a:bodyPr anchorCtr="0" anchor="t" bIns="91425" lIns="91425" spcFirstLastPara="1" rIns="91425" wrap="square" tIns="91425">
            <a:spAutoFit/>
          </a:bodyPr>
          <a:lstStyle/>
          <a:p>
            <a:pPr indent="-482600" lvl="0" marL="457200" rtl="0" algn="l">
              <a:lnSpc>
                <a:spcPct val="115000"/>
              </a:lnSpc>
              <a:spcBef>
                <a:spcPts val="0"/>
              </a:spcBef>
              <a:spcAft>
                <a:spcPts val="0"/>
              </a:spcAft>
              <a:buClr>
                <a:schemeClr val="dk1"/>
              </a:buClr>
              <a:buSzPts val="4000"/>
              <a:buFont typeface="DM Sans"/>
              <a:buAutoNum type="arabicPeriod"/>
            </a:pPr>
            <a:r>
              <a:rPr b="1" lang="es" sz="4000">
                <a:solidFill>
                  <a:schemeClr val="dk1"/>
                </a:solidFill>
                <a:latin typeface="DM Sans"/>
                <a:ea typeface="DM Sans"/>
                <a:cs typeface="DM Sans"/>
                <a:sym typeface="DM Sans"/>
              </a:rPr>
              <a:t> Jerárquicos aglomerativos (bottom-up)</a:t>
            </a:r>
            <a:endParaRPr b="1" sz="4000">
              <a:solidFill>
                <a:schemeClr val="dk1"/>
              </a:solidFill>
              <a:latin typeface="DM Sans"/>
              <a:ea typeface="DM Sans"/>
              <a:cs typeface="DM Sans"/>
              <a:sym typeface="DM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62"/>
          <p:cNvSpPr txBox="1"/>
          <p:nvPr/>
        </p:nvSpPr>
        <p:spPr>
          <a:xfrm>
            <a:off x="802925" y="2222350"/>
            <a:ext cx="4186200" cy="17340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None/>
            </a:pPr>
            <a:r>
              <a:rPr lang="es" sz="1350">
                <a:solidFill>
                  <a:schemeClr val="dk1"/>
                </a:solidFill>
                <a:latin typeface="DM Sans"/>
                <a:ea typeface="DM Sans"/>
                <a:cs typeface="DM Sans"/>
                <a:sym typeface="DM Sans"/>
              </a:rPr>
              <a:t>Inicialmente todas las instancias están en un solo clúster y luego se van dividiendo, tal cual su nombre lo indica. Las estrategias divisivas, parten del conjunto de elementos completos y </a:t>
            </a:r>
            <a:r>
              <a:rPr b="1" lang="es" sz="1350">
                <a:solidFill>
                  <a:schemeClr val="dk1"/>
                </a:solidFill>
                <a:latin typeface="DM Sans"/>
                <a:ea typeface="DM Sans"/>
                <a:cs typeface="DM Sans"/>
                <a:sym typeface="DM Sans"/>
              </a:rPr>
              <a:t>se van separando en grupos diferentes entre sí, hasta quedarse con un número de clusters que se considere óptimo.</a:t>
            </a:r>
            <a:endParaRPr b="1" i="0" sz="1350" u="none" cap="none" strike="noStrike">
              <a:solidFill>
                <a:schemeClr val="dk1"/>
              </a:solidFill>
              <a:latin typeface="DM Sans"/>
              <a:ea typeface="DM Sans"/>
              <a:cs typeface="DM Sans"/>
              <a:sym typeface="DM Sans"/>
            </a:endParaRPr>
          </a:p>
        </p:txBody>
      </p:sp>
      <p:pic>
        <p:nvPicPr>
          <p:cNvPr id="394" name="Google Shape;394;p62"/>
          <p:cNvPicPr preferRelativeResize="0"/>
          <p:nvPr/>
        </p:nvPicPr>
        <p:blipFill rotWithShape="1">
          <a:blip r:embed="rId3">
            <a:alphaModFix/>
          </a:blip>
          <a:srcRect b="0" l="0" r="0" t="0"/>
          <a:stretch/>
        </p:blipFill>
        <p:spPr>
          <a:xfrm>
            <a:off x="5225150" y="1331100"/>
            <a:ext cx="3366025" cy="3142526"/>
          </a:xfrm>
          <a:prstGeom prst="rect">
            <a:avLst/>
          </a:prstGeom>
          <a:noFill/>
          <a:ln>
            <a:noFill/>
          </a:ln>
        </p:spPr>
      </p:pic>
      <p:sp>
        <p:nvSpPr>
          <p:cNvPr id="395" name="Google Shape;395;p62"/>
          <p:cNvSpPr txBox="1"/>
          <p:nvPr/>
        </p:nvSpPr>
        <p:spPr>
          <a:xfrm>
            <a:off x="700875" y="713950"/>
            <a:ext cx="6599100" cy="1508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2.    Jerárquicos divisivos (top-down)</a:t>
            </a:r>
            <a:endParaRPr b="1" sz="4000">
              <a:solidFill>
                <a:schemeClr val="dk1"/>
              </a:solidFill>
              <a:latin typeface="DM Sans"/>
              <a:ea typeface="DM Sans"/>
              <a:cs typeface="DM Sans"/>
              <a:sym typeface="DM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63"/>
          <p:cNvSpPr txBox="1"/>
          <p:nvPr>
            <p:ph idx="4294967295" type="body"/>
          </p:nvPr>
        </p:nvSpPr>
        <p:spPr>
          <a:xfrm>
            <a:off x="435200" y="1610097"/>
            <a:ext cx="4102500" cy="27525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s" sz="1350">
                <a:solidFill>
                  <a:schemeClr val="dk1"/>
                </a:solidFill>
                <a:latin typeface="DM Sans"/>
                <a:ea typeface="DM Sans"/>
                <a:cs typeface="DM Sans"/>
                <a:sym typeface="DM Sans"/>
              </a:rPr>
              <a:t>Debemos tomar en cuenta dos </a:t>
            </a:r>
            <a:r>
              <a:rPr b="1" lang="es" sz="1350">
                <a:solidFill>
                  <a:schemeClr val="dk1"/>
                </a:solidFill>
                <a:latin typeface="DM Sans"/>
                <a:ea typeface="DM Sans"/>
                <a:cs typeface="DM Sans"/>
                <a:sym typeface="DM Sans"/>
              </a:rPr>
              <a:t>factores importantes </a:t>
            </a:r>
            <a:r>
              <a:rPr lang="es" sz="1350">
                <a:solidFill>
                  <a:schemeClr val="dk1"/>
                </a:solidFill>
                <a:latin typeface="DM Sans"/>
                <a:ea typeface="DM Sans"/>
                <a:cs typeface="DM Sans"/>
                <a:sym typeface="DM Sans"/>
              </a:rPr>
              <a:t>para la formación de grupos:</a:t>
            </a:r>
            <a:endParaRPr sz="1350">
              <a:solidFill>
                <a:schemeClr val="dk1"/>
              </a:solidFill>
              <a:latin typeface="DM Sans"/>
              <a:ea typeface="DM Sans"/>
              <a:cs typeface="DM Sans"/>
              <a:sym typeface="DM Sans"/>
            </a:endParaRPr>
          </a:p>
          <a:p>
            <a:pPr indent="-314325" lvl="0" marL="457200" rtl="0" algn="l">
              <a:lnSpc>
                <a:spcPct val="150000"/>
              </a:lnSpc>
              <a:spcBef>
                <a:spcPts val="1200"/>
              </a:spcBef>
              <a:spcAft>
                <a:spcPts val="0"/>
              </a:spcAft>
              <a:buClr>
                <a:schemeClr val="dk1"/>
              </a:buClr>
              <a:buSzPts val="1350"/>
              <a:buFont typeface="DM Sans"/>
              <a:buAutoNum type="arabicPeriod"/>
            </a:pPr>
            <a:r>
              <a:rPr lang="es" sz="1350">
                <a:solidFill>
                  <a:schemeClr val="dk1"/>
                </a:solidFill>
                <a:latin typeface="DM Sans"/>
                <a:ea typeface="DM Sans"/>
                <a:cs typeface="DM Sans"/>
                <a:sym typeface="DM Sans"/>
              </a:rPr>
              <a:t>Medida de distancia </a:t>
            </a:r>
            <a:endParaRPr sz="1350">
              <a:solidFill>
                <a:schemeClr val="dk1"/>
              </a:solidFill>
              <a:latin typeface="DM Sans"/>
              <a:ea typeface="DM Sans"/>
              <a:cs typeface="DM Sans"/>
              <a:sym typeface="DM Sans"/>
            </a:endParaRPr>
          </a:p>
          <a:p>
            <a:pPr indent="-314325" lvl="0" marL="457200" rtl="0" algn="l">
              <a:lnSpc>
                <a:spcPct val="150000"/>
              </a:lnSpc>
              <a:spcBef>
                <a:spcPts val="0"/>
              </a:spcBef>
              <a:spcAft>
                <a:spcPts val="0"/>
              </a:spcAft>
              <a:buClr>
                <a:schemeClr val="dk1"/>
              </a:buClr>
              <a:buSzPts val="1350"/>
              <a:buFont typeface="DM Sans"/>
              <a:buAutoNum type="arabicPeriod"/>
            </a:pPr>
            <a:r>
              <a:rPr lang="es" sz="1350">
                <a:solidFill>
                  <a:schemeClr val="dk1"/>
                </a:solidFill>
                <a:latin typeface="DM Sans"/>
                <a:ea typeface="DM Sans"/>
                <a:cs typeface="DM Sans"/>
                <a:sym typeface="DM Sans"/>
              </a:rPr>
              <a:t>Criterio de enlace (usualmente criterio de Ward)</a:t>
            </a:r>
            <a:endParaRPr sz="1350">
              <a:solidFill>
                <a:schemeClr val="dk1"/>
              </a:solidFill>
              <a:latin typeface="DM Sans"/>
              <a:ea typeface="DM Sans"/>
              <a:cs typeface="DM Sans"/>
              <a:sym typeface="DM Sans"/>
            </a:endParaRPr>
          </a:p>
          <a:p>
            <a:pPr indent="-314325" lvl="0" marL="457200" rtl="0" algn="l">
              <a:lnSpc>
                <a:spcPct val="150000"/>
              </a:lnSpc>
              <a:spcBef>
                <a:spcPts val="0"/>
              </a:spcBef>
              <a:spcAft>
                <a:spcPts val="0"/>
              </a:spcAft>
              <a:buClr>
                <a:schemeClr val="dk1"/>
              </a:buClr>
              <a:buSzPts val="1350"/>
              <a:buFont typeface="DM Sans"/>
              <a:buAutoNum type="arabicPeriod"/>
            </a:pPr>
            <a:r>
              <a:rPr lang="es" sz="1350">
                <a:solidFill>
                  <a:schemeClr val="dk1"/>
                </a:solidFill>
                <a:latin typeface="DM Sans"/>
                <a:ea typeface="DM Sans"/>
                <a:cs typeface="DM Sans"/>
                <a:sym typeface="DM Sans"/>
              </a:rPr>
              <a:t>Existen otros criterios de enlace (Simple, Completo,Promedio y Centroide)</a:t>
            </a:r>
            <a:endParaRPr sz="1350">
              <a:solidFill>
                <a:schemeClr val="dk1"/>
              </a:solidFill>
              <a:latin typeface="DM Sans"/>
              <a:ea typeface="DM Sans"/>
              <a:cs typeface="DM Sans"/>
              <a:sym typeface="DM Sans"/>
            </a:endParaRPr>
          </a:p>
        </p:txBody>
      </p:sp>
      <p:pic>
        <p:nvPicPr>
          <p:cNvPr id="401" name="Google Shape;401;p63"/>
          <p:cNvPicPr preferRelativeResize="0"/>
          <p:nvPr/>
        </p:nvPicPr>
        <p:blipFill>
          <a:blip r:embed="rId3">
            <a:alphaModFix/>
          </a:blip>
          <a:stretch>
            <a:fillRect/>
          </a:stretch>
        </p:blipFill>
        <p:spPr>
          <a:xfrm>
            <a:off x="4459725" y="1447612"/>
            <a:ext cx="4265850" cy="2545425"/>
          </a:xfrm>
          <a:prstGeom prst="rect">
            <a:avLst/>
          </a:prstGeom>
          <a:noFill/>
          <a:ln>
            <a:noFill/>
          </a:ln>
        </p:spPr>
      </p:pic>
      <p:sp>
        <p:nvSpPr>
          <p:cNvPr id="402" name="Google Shape;402;p63"/>
          <p:cNvSpPr txBox="1"/>
          <p:nvPr/>
        </p:nvSpPr>
        <p:spPr>
          <a:xfrm>
            <a:off x="435200" y="9122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Criterios importantes</a:t>
            </a:r>
            <a:endParaRPr b="1" sz="4000">
              <a:solidFill>
                <a:schemeClr val="dk1"/>
              </a:solidFill>
              <a:latin typeface="DM Sans"/>
              <a:ea typeface="DM Sans"/>
              <a:cs typeface="DM Sans"/>
              <a:sym typeface="DM Sans"/>
            </a:endParaRPr>
          </a:p>
          <a:p>
            <a:pPr indent="0" lvl="0" marL="0" marR="0" rtl="0" algn="l">
              <a:lnSpc>
                <a:spcPct val="115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64"/>
          <p:cNvSpPr txBox="1"/>
          <p:nvPr/>
        </p:nvSpPr>
        <p:spPr>
          <a:xfrm>
            <a:off x="3661525" y="545725"/>
            <a:ext cx="5210700" cy="4299900"/>
          </a:xfrm>
          <a:prstGeom prst="rect">
            <a:avLst/>
          </a:prstGeom>
          <a:solidFill>
            <a:srgbClr val="000000"/>
          </a:solidFill>
          <a:ln>
            <a:noFill/>
          </a:ln>
        </p:spPr>
        <p:txBody>
          <a:bodyPr anchorCtr="0" anchor="ctr" bIns="91425" lIns="91425" spcFirstLastPara="1" rIns="91425" wrap="square" tIns="91425">
            <a:spAutoFit/>
          </a:bodyPr>
          <a:lstStyle/>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from</a:t>
            </a:r>
            <a:r>
              <a:rPr lang="es" sz="950">
                <a:solidFill>
                  <a:srgbClr val="D4D4D4"/>
                </a:solidFill>
                <a:highlight>
                  <a:srgbClr val="1E1E1E"/>
                </a:highlight>
                <a:latin typeface="Courier New"/>
                <a:ea typeface="Courier New"/>
                <a:cs typeface="Courier New"/>
                <a:sym typeface="Courier New"/>
              </a:rPr>
              <a:t> sklearn.cluster </a:t>
            </a: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AgglomerativeClustering</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scipy.cluster.hierarchy </a:t>
            </a:r>
            <a:r>
              <a:rPr lang="es" sz="950">
                <a:solidFill>
                  <a:srgbClr val="C586C0"/>
                </a:solidFill>
                <a:highlight>
                  <a:srgbClr val="1E1E1E"/>
                </a:highlight>
                <a:latin typeface="Courier New"/>
                <a:ea typeface="Courier New"/>
                <a:cs typeface="Courier New"/>
                <a:sym typeface="Courier New"/>
              </a:rPr>
              <a:t>as</a:t>
            </a:r>
            <a:r>
              <a:rPr lang="es" sz="950">
                <a:solidFill>
                  <a:srgbClr val="D4D4D4"/>
                </a:solidFill>
                <a:highlight>
                  <a:srgbClr val="1E1E1E"/>
                </a:highlight>
                <a:latin typeface="Courier New"/>
                <a:ea typeface="Courier New"/>
                <a:cs typeface="Courier New"/>
                <a:sym typeface="Courier New"/>
              </a:rPr>
              <a:t> sch</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dataset = pd.read_csv</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'Mall_Customers.csv'</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X = dataset.iloc</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3</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4</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.values</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plt.figure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figsize=</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10</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6</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dendrogram = sch.dendrogram</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sch.linkage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method=</a:t>
            </a:r>
            <a:r>
              <a:rPr lang="es" sz="950">
                <a:solidFill>
                  <a:srgbClr val="CE9178"/>
                </a:solidFill>
                <a:highlight>
                  <a:srgbClr val="1E1E1E"/>
                </a:highlight>
                <a:latin typeface="Courier New"/>
                <a:ea typeface="Courier New"/>
                <a:cs typeface="Courier New"/>
                <a:sym typeface="Courier New"/>
              </a:rPr>
              <a:t>'ward'</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model = AgglomerativeClustering</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n_clusters=</a:t>
            </a:r>
            <a:r>
              <a:rPr lang="es" sz="950">
                <a:solidFill>
                  <a:srgbClr val="B5CEA8"/>
                </a:solidFill>
                <a:highlight>
                  <a:srgbClr val="1E1E1E"/>
                </a:highlight>
                <a:latin typeface="Courier New"/>
                <a:ea typeface="Courier New"/>
                <a:cs typeface="Courier New"/>
                <a:sym typeface="Courier New"/>
              </a:rPr>
              <a:t>5</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affinity=</a:t>
            </a:r>
            <a:r>
              <a:rPr lang="es" sz="950">
                <a:solidFill>
                  <a:srgbClr val="CE9178"/>
                </a:solidFill>
                <a:highlight>
                  <a:srgbClr val="1E1E1E"/>
                </a:highlight>
                <a:latin typeface="Courier New"/>
                <a:ea typeface="Courier New"/>
                <a:cs typeface="Courier New"/>
                <a:sym typeface="Courier New"/>
              </a:rPr>
              <a:t>'euclidean'</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linkage=</a:t>
            </a:r>
            <a:r>
              <a:rPr lang="es" sz="950">
                <a:solidFill>
                  <a:srgbClr val="CE9178"/>
                </a:solidFill>
                <a:highlight>
                  <a:srgbClr val="1E1E1E"/>
                </a:highlight>
                <a:latin typeface="Courier New"/>
                <a:ea typeface="Courier New"/>
                <a:cs typeface="Courier New"/>
                <a:sym typeface="Courier New"/>
              </a:rPr>
              <a:t>'ward'</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model.fit</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labels = model.labels_</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plt.scatter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s=</a:t>
            </a:r>
            <a:r>
              <a:rPr lang="es" sz="950">
                <a:solidFill>
                  <a:srgbClr val="B5CEA8"/>
                </a:solidFill>
                <a:highlight>
                  <a:srgbClr val="1E1E1E"/>
                </a:highlight>
                <a:latin typeface="Courier New"/>
                <a:ea typeface="Courier New"/>
                <a:cs typeface="Courier New"/>
                <a:sym typeface="Courier New"/>
              </a:rPr>
              <a:t>50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marker=</a:t>
            </a:r>
            <a:r>
              <a:rPr lang="es" sz="950">
                <a:solidFill>
                  <a:srgbClr val="CE9178"/>
                </a:solidFill>
                <a:highlight>
                  <a:srgbClr val="1E1E1E"/>
                </a:highlight>
                <a:latin typeface="Courier New"/>
                <a:ea typeface="Courier New"/>
                <a:cs typeface="Courier New"/>
                <a:sym typeface="Courier New"/>
              </a:rPr>
              <a:t>'o'</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color=</a:t>
            </a:r>
            <a:r>
              <a:rPr lang="es" sz="950">
                <a:solidFill>
                  <a:srgbClr val="CE9178"/>
                </a:solidFill>
                <a:highlight>
                  <a:srgbClr val="1E1E1E"/>
                </a:highlight>
                <a:latin typeface="Courier New"/>
                <a:ea typeface="Courier New"/>
                <a:cs typeface="Courier New"/>
                <a:sym typeface="Courier New"/>
              </a:rPr>
              <a:t>'red'</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plt.scatter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s=</a:t>
            </a:r>
            <a:r>
              <a:rPr lang="es" sz="950">
                <a:solidFill>
                  <a:srgbClr val="B5CEA8"/>
                </a:solidFill>
                <a:highlight>
                  <a:srgbClr val="1E1E1E"/>
                </a:highlight>
                <a:latin typeface="Courier New"/>
                <a:ea typeface="Courier New"/>
                <a:cs typeface="Courier New"/>
                <a:sym typeface="Courier New"/>
              </a:rPr>
              <a:t>50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marker=</a:t>
            </a:r>
            <a:r>
              <a:rPr lang="es" sz="950">
                <a:solidFill>
                  <a:srgbClr val="CE9178"/>
                </a:solidFill>
                <a:highlight>
                  <a:srgbClr val="1E1E1E"/>
                </a:highlight>
                <a:latin typeface="Courier New"/>
                <a:ea typeface="Courier New"/>
                <a:cs typeface="Courier New"/>
                <a:sym typeface="Courier New"/>
              </a:rPr>
              <a:t>'o'</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color=</a:t>
            </a:r>
            <a:r>
              <a:rPr lang="es" sz="950">
                <a:solidFill>
                  <a:srgbClr val="CE9178"/>
                </a:solidFill>
                <a:highlight>
                  <a:srgbClr val="1E1E1E"/>
                </a:highlight>
                <a:latin typeface="Courier New"/>
                <a:ea typeface="Courier New"/>
                <a:cs typeface="Courier New"/>
                <a:sym typeface="Courier New"/>
              </a:rPr>
              <a:t>'blue'</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plt.scatter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2</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2</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s=</a:t>
            </a:r>
            <a:r>
              <a:rPr lang="es" sz="950">
                <a:solidFill>
                  <a:srgbClr val="B5CEA8"/>
                </a:solidFill>
                <a:highlight>
                  <a:srgbClr val="1E1E1E"/>
                </a:highlight>
                <a:latin typeface="Courier New"/>
                <a:ea typeface="Courier New"/>
                <a:cs typeface="Courier New"/>
                <a:sym typeface="Courier New"/>
              </a:rPr>
              <a:t>50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marker=</a:t>
            </a:r>
            <a:r>
              <a:rPr lang="es" sz="950">
                <a:solidFill>
                  <a:srgbClr val="CE9178"/>
                </a:solidFill>
                <a:highlight>
                  <a:srgbClr val="1E1E1E"/>
                </a:highlight>
                <a:latin typeface="Courier New"/>
                <a:ea typeface="Courier New"/>
                <a:cs typeface="Courier New"/>
                <a:sym typeface="Courier New"/>
              </a:rPr>
              <a:t>'o'</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color=</a:t>
            </a:r>
            <a:r>
              <a:rPr lang="es" sz="950">
                <a:solidFill>
                  <a:srgbClr val="CE9178"/>
                </a:solidFill>
                <a:highlight>
                  <a:srgbClr val="1E1E1E"/>
                </a:highlight>
                <a:latin typeface="Courier New"/>
                <a:ea typeface="Courier New"/>
                <a:cs typeface="Courier New"/>
                <a:sym typeface="Courier New"/>
              </a:rPr>
              <a:t>'green'</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plt.scatter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3</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3</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s=</a:t>
            </a:r>
            <a:r>
              <a:rPr lang="es" sz="950">
                <a:solidFill>
                  <a:srgbClr val="B5CEA8"/>
                </a:solidFill>
                <a:highlight>
                  <a:srgbClr val="1E1E1E"/>
                </a:highlight>
                <a:latin typeface="Courier New"/>
                <a:ea typeface="Courier New"/>
                <a:cs typeface="Courier New"/>
                <a:sym typeface="Courier New"/>
              </a:rPr>
              <a:t>50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marker=</a:t>
            </a:r>
            <a:r>
              <a:rPr lang="es" sz="950">
                <a:solidFill>
                  <a:srgbClr val="CE9178"/>
                </a:solidFill>
                <a:highlight>
                  <a:srgbClr val="1E1E1E"/>
                </a:highlight>
                <a:latin typeface="Courier New"/>
                <a:ea typeface="Courier New"/>
                <a:cs typeface="Courier New"/>
                <a:sym typeface="Courier New"/>
              </a:rPr>
              <a:t>'o'</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color=</a:t>
            </a:r>
            <a:r>
              <a:rPr lang="es" sz="950">
                <a:solidFill>
                  <a:srgbClr val="CE9178"/>
                </a:solidFill>
                <a:highlight>
                  <a:srgbClr val="1E1E1E"/>
                </a:highlight>
                <a:latin typeface="Courier New"/>
                <a:ea typeface="Courier New"/>
                <a:cs typeface="Courier New"/>
                <a:sym typeface="Courier New"/>
              </a:rPr>
              <a:t>'purple'</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plt.scatter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4</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B5CEA8"/>
                </a:solidFill>
                <a:highlight>
                  <a:srgbClr val="1E1E1E"/>
                </a:highlight>
                <a:latin typeface="Courier New"/>
                <a:ea typeface="Courier New"/>
                <a:cs typeface="Courier New"/>
                <a:sym typeface="Courier New"/>
              </a:rPr>
              <a:t>4</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s=</a:t>
            </a:r>
            <a:r>
              <a:rPr lang="es" sz="950">
                <a:solidFill>
                  <a:srgbClr val="B5CEA8"/>
                </a:solidFill>
                <a:highlight>
                  <a:srgbClr val="1E1E1E"/>
                </a:highlight>
                <a:latin typeface="Courier New"/>
                <a:ea typeface="Courier New"/>
                <a:cs typeface="Courier New"/>
                <a:sym typeface="Courier New"/>
              </a:rPr>
              <a:t>50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marker=</a:t>
            </a:r>
            <a:r>
              <a:rPr lang="es" sz="950">
                <a:solidFill>
                  <a:srgbClr val="CE9178"/>
                </a:solidFill>
                <a:highlight>
                  <a:srgbClr val="1E1E1E"/>
                </a:highlight>
                <a:latin typeface="Courier New"/>
                <a:ea typeface="Courier New"/>
                <a:cs typeface="Courier New"/>
                <a:sym typeface="Courier New"/>
              </a:rPr>
              <a:t>'o'</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color=</a:t>
            </a:r>
            <a:r>
              <a:rPr lang="es" sz="950">
                <a:solidFill>
                  <a:srgbClr val="CE9178"/>
                </a:solidFill>
                <a:highlight>
                  <a:srgbClr val="1E1E1E"/>
                </a:highlight>
                <a:latin typeface="Courier New"/>
                <a:ea typeface="Courier New"/>
                <a:cs typeface="Courier New"/>
                <a:sym typeface="Courier New"/>
              </a:rPr>
              <a:t>'orange'</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plt.show</a:t>
            </a:r>
            <a:r>
              <a:rPr lang="es" sz="950">
                <a:solidFill>
                  <a:srgbClr val="DCDCDC"/>
                </a:solidFill>
                <a:highlight>
                  <a:srgbClr val="1E1E1E"/>
                </a:highlight>
                <a:latin typeface="Courier New"/>
                <a:ea typeface="Courier New"/>
                <a:cs typeface="Courier New"/>
                <a:sym typeface="Courier New"/>
              </a:rPr>
              <a:t>()</a:t>
            </a:r>
            <a:endParaRPr sz="850">
              <a:solidFill>
                <a:srgbClr val="C586C0"/>
              </a:solidFill>
              <a:highlight>
                <a:srgbClr val="1E1E1E"/>
              </a:highlight>
              <a:latin typeface="Courier New"/>
              <a:ea typeface="Courier New"/>
              <a:cs typeface="Courier New"/>
              <a:sym typeface="Courier New"/>
            </a:endParaRPr>
          </a:p>
        </p:txBody>
      </p:sp>
      <p:sp>
        <p:nvSpPr>
          <p:cNvPr id="408" name="Google Shape;408;p64"/>
          <p:cNvSpPr txBox="1"/>
          <p:nvPr/>
        </p:nvSpPr>
        <p:spPr>
          <a:xfrm>
            <a:off x="435200" y="9122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a:p>
            <a:pPr indent="0" lvl="0" marL="0" marR="0" rtl="0" algn="l">
              <a:lnSpc>
                <a:spcPct val="115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5"/>
          <p:cNvSpPr txBox="1"/>
          <p:nvPr/>
        </p:nvSpPr>
        <p:spPr>
          <a:xfrm>
            <a:off x="1461300" y="1979200"/>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Clustering No Jerárquico</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30"/>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000">
                <a:solidFill>
                  <a:srgbClr val="EAFF6A"/>
                </a:solidFill>
                <a:latin typeface="DM Sans"/>
                <a:ea typeface="DM Sans"/>
                <a:cs typeface="DM Sans"/>
                <a:sym typeface="DM Sans"/>
              </a:rPr>
              <a:t>Objetivos de la clase</a:t>
            </a:r>
            <a:endParaRPr b="1" sz="3000">
              <a:solidFill>
                <a:srgbClr val="EAFF6A"/>
              </a:solidFill>
              <a:latin typeface="DM Sans"/>
              <a:ea typeface="DM Sans"/>
              <a:cs typeface="DM Sans"/>
              <a:sym typeface="DM Sans"/>
            </a:endParaRPr>
          </a:p>
        </p:txBody>
      </p:sp>
      <p:pic>
        <p:nvPicPr>
          <p:cNvPr id="109" name="Google Shape;109;p30"/>
          <p:cNvPicPr preferRelativeResize="0"/>
          <p:nvPr/>
        </p:nvPicPr>
        <p:blipFill>
          <a:blip r:embed="rId3">
            <a:alphaModFix/>
          </a:blip>
          <a:stretch>
            <a:fillRect/>
          </a:stretch>
        </p:blipFill>
        <p:spPr>
          <a:xfrm>
            <a:off x="2172438" y="1545313"/>
            <a:ext cx="196975" cy="196975"/>
          </a:xfrm>
          <a:prstGeom prst="rect">
            <a:avLst/>
          </a:prstGeom>
          <a:noFill/>
          <a:ln>
            <a:noFill/>
          </a:ln>
        </p:spPr>
      </p:pic>
      <p:pic>
        <p:nvPicPr>
          <p:cNvPr id="110" name="Google Shape;110;p30"/>
          <p:cNvPicPr preferRelativeResize="0"/>
          <p:nvPr/>
        </p:nvPicPr>
        <p:blipFill>
          <a:blip r:embed="rId3">
            <a:alphaModFix/>
          </a:blip>
          <a:stretch>
            <a:fillRect/>
          </a:stretch>
        </p:blipFill>
        <p:spPr>
          <a:xfrm>
            <a:off x="2172138" y="2178713"/>
            <a:ext cx="196975" cy="196975"/>
          </a:xfrm>
          <a:prstGeom prst="rect">
            <a:avLst/>
          </a:prstGeom>
          <a:noFill/>
          <a:ln>
            <a:noFill/>
          </a:ln>
        </p:spPr>
      </p:pic>
      <p:sp>
        <p:nvSpPr>
          <p:cNvPr id="111" name="Google Shape;111;p30"/>
          <p:cNvSpPr txBox="1"/>
          <p:nvPr/>
        </p:nvSpPr>
        <p:spPr>
          <a:xfrm>
            <a:off x="2566611" y="1457588"/>
            <a:ext cx="4281300" cy="24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solidFill>
                  <a:schemeClr val="lt1"/>
                </a:solidFill>
                <a:latin typeface="DM Sans"/>
                <a:ea typeface="DM Sans"/>
                <a:cs typeface="DM Sans"/>
                <a:sym typeface="DM Sans"/>
              </a:rPr>
              <a:t>Profundizar</a:t>
            </a:r>
            <a:r>
              <a:rPr lang="es" sz="1350">
                <a:solidFill>
                  <a:schemeClr val="lt1"/>
                </a:solidFill>
                <a:latin typeface="DM Sans"/>
                <a:ea typeface="DM Sans"/>
                <a:cs typeface="DM Sans"/>
                <a:sym typeface="DM Sans"/>
              </a:rPr>
              <a:t> en el Tipo de Aprendizaje No Supervisado.</a:t>
            </a:r>
            <a:endParaRPr sz="135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solidFill>
                <a:schemeClr val="lt1"/>
              </a:solidFill>
              <a:latin typeface="DM Sans"/>
              <a:ea typeface="DM Sans"/>
              <a:cs typeface="DM Sans"/>
              <a:sym typeface="DM Sans"/>
            </a:endParaRPr>
          </a:p>
          <a:p>
            <a:pPr indent="0" lvl="0" marL="0" rtl="0" algn="l">
              <a:spcBef>
                <a:spcPts val="0"/>
              </a:spcBef>
              <a:spcAft>
                <a:spcPts val="0"/>
              </a:spcAft>
              <a:buNone/>
            </a:pPr>
            <a:r>
              <a:rPr b="1" lang="es" sz="1350">
                <a:solidFill>
                  <a:schemeClr val="lt1"/>
                </a:solidFill>
                <a:latin typeface="DM Sans"/>
                <a:ea typeface="DM Sans"/>
                <a:cs typeface="DM Sans"/>
                <a:sym typeface="DM Sans"/>
              </a:rPr>
              <a:t>Entender</a:t>
            </a:r>
            <a:r>
              <a:rPr lang="es" sz="1350">
                <a:solidFill>
                  <a:schemeClr val="lt1"/>
                </a:solidFill>
                <a:latin typeface="DM Sans"/>
                <a:ea typeface="DM Sans"/>
                <a:cs typeface="DM Sans"/>
                <a:sym typeface="DM Sans"/>
              </a:rPr>
              <a:t> los algoritmos de Clustering y Reglas de Asociación.</a:t>
            </a:r>
            <a:endParaRPr sz="1350">
              <a:solidFill>
                <a:schemeClr val="lt1"/>
              </a:solidFill>
              <a:latin typeface="DM Sans"/>
              <a:ea typeface="DM Sans"/>
              <a:cs typeface="DM Sans"/>
              <a:sym typeface="DM Sans"/>
            </a:endParaRPr>
          </a:p>
          <a:p>
            <a:pPr indent="0" lvl="0" marL="0" rtl="0" algn="l">
              <a:spcBef>
                <a:spcPts val="0"/>
              </a:spcBef>
              <a:spcAft>
                <a:spcPts val="0"/>
              </a:spcAft>
              <a:buNone/>
            </a:pPr>
            <a:r>
              <a:t/>
            </a:r>
            <a:endParaRPr sz="135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sz="1350">
                <a:solidFill>
                  <a:schemeClr val="lt1"/>
                </a:solidFill>
                <a:latin typeface="DM Sans"/>
                <a:ea typeface="DM Sans"/>
                <a:cs typeface="DM Sans"/>
                <a:sym typeface="DM Sans"/>
              </a:rPr>
              <a:t>Conocer l</a:t>
            </a:r>
            <a:r>
              <a:rPr lang="es" sz="1350">
                <a:solidFill>
                  <a:schemeClr val="lt1"/>
                </a:solidFill>
                <a:latin typeface="DM Sans"/>
                <a:ea typeface="DM Sans"/>
                <a:cs typeface="DM Sans"/>
                <a:sym typeface="DM Sans"/>
              </a:rPr>
              <a:t>a Reducción de la Dimensionalidad y PCA.</a:t>
            </a:r>
            <a:endParaRPr sz="135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b="1" sz="1350">
              <a:solidFill>
                <a:schemeClr val="lt1"/>
              </a:solidFill>
              <a:latin typeface="DM Sans"/>
              <a:ea typeface="DM Sans"/>
              <a:cs typeface="DM Sans"/>
              <a:sym typeface="DM Sans"/>
            </a:endParaRPr>
          </a:p>
          <a:p>
            <a:pPr indent="0" lvl="0" marL="0" rtl="0" algn="l">
              <a:spcBef>
                <a:spcPts val="0"/>
              </a:spcBef>
              <a:spcAft>
                <a:spcPts val="0"/>
              </a:spcAft>
              <a:buNone/>
            </a:pPr>
            <a:r>
              <a:t/>
            </a:r>
            <a:endParaRPr b="1" sz="1350">
              <a:solidFill>
                <a:schemeClr val="lt1"/>
              </a:solidFill>
              <a:latin typeface="DM Sans"/>
              <a:ea typeface="DM Sans"/>
              <a:cs typeface="DM Sans"/>
              <a:sym typeface="DM Sans"/>
            </a:endParaRPr>
          </a:p>
        </p:txBody>
      </p:sp>
      <p:pic>
        <p:nvPicPr>
          <p:cNvPr id="112" name="Google Shape;112;p30"/>
          <p:cNvPicPr preferRelativeResize="0"/>
          <p:nvPr/>
        </p:nvPicPr>
        <p:blipFill>
          <a:blip r:embed="rId3">
            <a:alphaModFix/>
          </a:blip>
          <a:stretch>
            <a:fillRect/>
          </a:stretch>
        </p:blipFill>
        <p:spPr>
          <a:xfrm>
            <a:off x="2172138" y="3009938"/>
            <a:ext cx="196975" cy="196975"/>
          </a:xfrm>
          <a:prstGeom prst="rect">
            <a:avLst/>
          </a:prstGeom>
          <a:noFill/>
          <a:ln>
            <a:noFill/>
          </a:ln>
        </p:spPr>
      </p:pic>
      <p:cxnSp>
        <p:nvCxnSpPr>
          <p:cNvPr id="113" name="Google Shape;113;p30"/>
          <p:cNvCxnSpPr>
            <a:stCxn id="109" idx="2"/>
            <a:endCxn id="110" idx="0"/>
          </p:cNvCxnSpPr>
          <p:nvPr/>
        </p:nvCxnSpPr>
        <p:spPr>
          <a:xfrm flipH="1" rot="-5400000">
            <a:off x="2052975" y="1960237"/>
            <a:ext cx="436500" cy="600"/>
          </a:xfrm>
          <a:prstGeom prst="bentConnector3">
            <a:avLst>
              <a:gd fmla="val 49991" name="adj1"/>
            </a:avLst>
          </a:prstGeom>
          <a:noFill/>
          <a:ln cap="flat" cmpd="sng" w="9525">
            <a:solidFill>
              <a:srgbClr val="EAFF6A"/>
            </a:solidFill>
            <a:prstDash val="solid"/>
            <a:round/>
            <a:headEnd len="med" w="med" type="none"/>
            <a:tailEnd len="med" w="med" type="none"/>
          </a:ln>
        </p:spPr>
      </p:cxnSp>
      <p:cxnSp>
        <p:nvCxnSpPr>
          <p:cNvPr id="114" name="Google Shape;114;p30"/>
          <p:cNvCxnSpPr>
            <a:stCxn id="110" idx="2"/>
            <a:endCxn id="112" idx="0"/>
          </p:cNvCxnSpPr>
          <p:nvPr/>
        </p:nvCxnSpPr>
        <p:spPr>
          <a:xfrm flipH="1" rot="-5400000">
            <a:off x="1953825" y="2692487"/>
            <a:ext cx="634200" cy="600"/>
          </a:xfrm>
          <a:prstGeom prst="bentConnector3">
            <a:avLst>
              <a:gd fmla="val 50004" name="adj1"/>
            </a:avLst>
          </a:prstGeom>
          <a:noFill/>
          <a:ln cap="flat" cmpd="sng" w="9525">
            <a:solidFill>
              <a:srgbClr val="EAFF6A"/>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66"/>
          <p:cNvSpPr txBox="1"/>
          <p:nvPr/>
        </p:nvSpPr>
        <p:spPr>
          <a:xfrm>
            <a:off x="765576" y="9932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Cluster No Jerárquico</a:t>
            </a:r>
            <a:endParaRPr b="1" sz="4000">
              <a:solidFill>
                <a:schemeClr val="dk1"/>
              </a:solidFill>
              <a:latin typeface="DM Sans"/>
              <a:ea typeface="DM Sans"/>
              <a:cs typeface="DM Sans"/>
              <a:sym typeface="DM Sans"/>
            </a:endParaRPr>
          </a:p>
        </p:txBody>
      </p:sp>
      <p:sp>
        <p:nvSpPr>
          <p:cNvPr id="419" name="Google Shape;419;p66"/>
          <p:cNvSpPr txBox="1"/>
          <p:nvPr/>
        </p:nvSpPr>
        <p:spPr>
          <a:xfrm>
            <a:off x="852325" y="1841275"/>
            <a:ext cx="4105200" cy="1858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lang="es" sz="1350">
                <a:solidFill>
                  <a:schemeClr val="dk1"/>
                </a:solidFill>
                <a:latin typeface="DM Sans"/>
                <a:ea typeface="DM Sans"/>
                <a:cs typeface="DM Sans"/>
                <a:sym typeface="DM Sans"/>
              </a:rPr>
              <a:t>Volviendo a este tipo de algoritmo, la cantidad de clústeres óptima se define de antemano, y los registros se asignan a los clústeres según su cercanía. Existen múltiples algoritmos de Tipo No Jerárquico, como ser por ejemplo: </a:t>
            </a:r>
            <a:r>
              <a:rPr b="1" lang="es" sz="1350">
                <a:solidFill>
                  <a:schemeClr val="dk1"/>
                </a:solidFill>
                <a:highlight>
                  <a:srgbClr val="EAFF6A"/>
                </a:highlight>
                <a:latin typeface="DM Sans"/>
                <a:ea typeface="DM Sans"/>
                <a:cs typeface="DM Sans"/>
                <a:sym typeface="DM Sans"/>
              </a:rPr>
              <a:t>K – Means</a:t>
            </a:r>
            <a:r>
              <a:rPr lang="es" sz="1350">
                <a:solidFill>
                  <a:schemeClr val="dk1"/>
                </a:solidFill>
                <a:highlight>
                  <a:srgbClr val="EAFF6A"/>
                </a:highlight>
                <a:latin typeface="DM Sans"/>
                <a:ea typeface="DM Sans"/>
                <a:cs typeface="DM Sans"/>
                <a:sym typeface="DM Sans"/>
              </a:rPr>
              <a:t> o </a:t>
            </a:r>
            <a:r>
              <a:rPr b="1" lang="es" sz="1350">
                <a:solidFill>
                  <a:schemeClr val="dk1"/>
                </a:solidFill>
                <a:highlight>
                  <a:srgbClr val="EAFF6A"/>
                </a:highlight>
                <a:latin typeface="DM Sans"/>
                <a:ea typeface="DM Sans"/>
                <a:cs typeface="DM Sans"/>
                <a:sym typeface="DM Sans"/>
              </a:rPr>
              <a:t>DBSCAN</a:t>
            </a:r>
            <a:r>
              <a:rPr lang="es" sz="1350">
                <a:solidFill>
                  <a:schemeClr val="dk1"/>
                </a:solidFill>
                <a:highlight>
                  <a:srgbClr val="EAFF6A"/>
                </a:highlight>
                <a:latin typeface="DM Sans"/>
                <a:ea typeface="DM Sans"/>
                <a:cs typeface="DM Sans"/>
                <a:sym typeface="DM Sans"/>
              </a:rPr>
              <a:t>. </a:t>
            </a:r>
            <a:endParaRPr i="0" sz="1350" u="none" cap="none" strike="noStrike">
              <a:solidFill>
                <a:schemeClr val="dk1"/>
              </a:solidFill>
              <a:highlight>
                <a:srgbClr val="EAFF6A"/>
              </a:highlight>
              <a:latin typeface="DM Sans"/>
              <a:ea typeface="DM Sans"/>
              <a:cs typeface="DM Sans"/>
              <a:sym typeface="DM Sans"/>
            </a:endParaRPr>
          </a:p>
        </p:txBody>
      </p:sp>
      <p:pic>
        <p:nvPicPr>
          <p:cNvPr id="420" name="Google Shape;420;p66"/>
          <p:cNvPicPr preferRelativeResize="0"/>
          <p:nvPr/>
        </p:nvPicPr>
        <p:blipFill rotWithShape="1">
          <a:blip r:embed="rId3">
            <a:alphaModFix/>
          </a:blip>
          <a:srcRect b="0" l="0" r="0" t="0"/>
          <a:stretch/>
        </p:blipFill>
        <p:spPr>
          <a:xfrm>
            <a:off x="5763010" y="1554790"/>
            <a:ext cx="2627667" cy="29910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pic>
        <p:nvPicPr>
          <p:cNvPr id="425" name="Google Shape;425;p67"/>
          <p:cNvPicPr preferRelativeResize="0"/>
          <p:nvPr/>
        </p:nvPicPr>
        <p:blipFill>
          <a:blip r:embed="rId3">
            <a:alphaModFix/>
          </a:blip>
          <a:stretch>
            <a:fillRect/>
          </a:stretch>
        </p:blipFill>
        <p:spPr>
          <a:xfrm>
            <a:off x="509850" y="1017725"/>
            <a:ext cx="4999925" cy="3749950"/>
          </a:xfrm>
          <a:prstGeom prst="rect">
            <a:avLst/>
          </a:prstGeom>
          <a:noFill/>
          <a:ln>
            <a:noFill/>
          </a:ln>
        </p:spPr>
      </p:pic>
      <p:sp>
        <p:nvSpPr>
          <p:cNvPr id="426" name="Google Shape;426;p67"/>
          <p:cNvSpPr txBox="1"/>
          <p:nvPr/>
        </p:nvSpPr>
        <p:spPr>
          <a:xfrm>
            <a:off x="5327550" y="1960000"/>
            <a:ext cx="2955600" cy="110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s" sz="1350">
                <a:solidFill>
                  <a:schemeClr val="dk1"/>
                </a:solidFill>
                <a:latin typeface="DM Sans"/>
                <a:ea typeface="DM Sans"/>
                <a:cs typeface="DM Sans"/>
                <a:sym typeface="DM Sans"/>
              </a:rPr>
              <a:t>¿Qué hace este método?</a:t>
            </a:r>
            <a:endParaRPr b="1" sz="135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Se necesita dar los centroides iniciales para que el método comience las iteraciones</a:t>
            </a:r>
            <a:endParaRPr sz="1350">
              <a:solidFill>
                <a:schemeClr val="dk1"/>
              </a:solidFill>
              <a:latin typeface="DM Sans"/>
              <a:ea typeface="DM Sans"/>
              <a:cs typeface="DM Sans"/>
              <a:sym typeface="DM Sans"/>
            </a:endParaRPr>
          </a:p>
        </p:txBody>
      </p:sp>
      <p:sp>
        <p:nvSpPr>
          <p:cNvPr id="427" name="Google Shape;427;p67"/>
          <p:cNvSpPr txBox="1"/>
          <p:nvPr/>
        </p:nvSpPr>
        <p:spPr>
          <a:xfrm>
            <a:off x="651301" y="41071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K-Means</a:t>
            </a:r>
            <a:endParaRPr b="1" sz="4000">
              <a:solidFill>
                <a:schemeClr val="dk1"/>
              </a:solidFill>
              <a:latin typeface="DM Sans"/>
              <a:ea typeface="DM Sans"/>
              <a:cs typeface="DM Sans"/>
              <a:sym typeface="DM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1" name="Shape 431"/>
        <p:cNvGrpSpPr/>
        <p:nvPr/>
      </p:nvGrpSpPr>
      <p:grpSpPr>
        <a:xfrm>
          <a:off x="0" y="0"/>
          <a:ext cx="0" cy="0"/>
          <a:chOff x="0" y="0"/>
          <a:chExt cx="0" cy="0"/>
        </a:xfrm>
      </p:grpSpPr>
      <p:sp>
        <p:nvSpPr>
          <p:cNvPr id="432" name="Google Shape;432;p68"/>
          <p:cNvSpPr txBox="1"/>
          <p:nvPr/>
        </p:nvSpPr>
        <p:spPr>
          <a:xfrm>
            <a:off x="726051" y="12799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Otros tipos de Clustering</a:t>
            </a:r>
            <a:endParaRPr b="1" sz="4000">
              <a:solidFill>
                <a:schemeClr val="dk1"/>
              </a:solidFill>
              <a:latin typeface="DM Sans"/>
              <a:ea typeface="DM Sans"/>
              <a:cs typeface="DM Sans"/>
              <a:sym typeface="DM Sans"/>
            </a:endParaRPr>
          </a:p>
        </p:txBody>
      </p:sp>
      <p:sp>
        <p:nvSpPr>
          <p:cNvPr id="433" name="Google Shape;433;p68"/>
          <p:cNvSpPr txBox="1"/>
          <p:nvPr/>
        </p:nvSpPr>
        <p:spPr>
          <a:xfrm>
            <a:off x="850025" y="2151300"/>
            <a:ext cx="5384100" cy="18585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800"/>
              <a:buFont typeface="Arial"/>
              <a:buNone/>
            </a:pPr>
            <a:r>
              <a:rPr lang="es" sz="1350">
                <a:solidFill>
                  <a:schemeClr val="dk1"/>
                </a:solidFill>
                <a:latin typeface="DM Sans"/>
                <a:ea typeface="DM Sans"/>
                <a:cs typeface="DM Sans"/>
                <a:sym typeface="DM Sans"/>
              </a:rPr>
              <a:t>👉 También existen varios tipos más específicos de clústeres. </a:t>
            </a:r>
            <a:endParaRPr sz="1350">
              <a:solidFill>
                <a:schemeClr val="dk1"/>
              </a:solidFill>
              <a:latin typeface="DM Sans"/>
              <a:ea typeface="DM Sans"/>
              <a:cs typeface="DM Sans"/>
              <a:sym typeface="DM Sans"/>
            </a:endParaRPr>
          </a:p>
          <a:p>
            <a:pPr indent="0" lvl="0" marL="0" marR="0" rtl="0" algn="l">
              <a:lnSpc>
                <a:spcPct val="150000"/>
              </a:lnSpc>
              <a:spcBef>
                <a:spcPts val="0"/>
              </a:spcBef>
              <a:spcAft>
                <a:spcPts val="0"/>
              </a:spcAft>
              <a:buClr>
                <a:srgbClr val="000000"/>
              </a:buClr>
              <a:buSzPts val="1800"/>
              <a:buFont typeface="Arial"/>
              <a:buNone/>
            </a:pPr>
            <a:r>
              <a:t/>
            </a:r>
            <a:endParaRPr sz="1350">
              <a:solidFill>
                <a:schemeClr val="dk1"/>
              </a:solidFill>
              <a:latin typeface="DM Sans"/>
              <a:ea typeface="DM Sans"/>
              <a:cs typeface="DM Sans"/>
              <a:sym typeface="DM Sans"/>
            </a:endParaRPr>
          </a:p>
          <a:p>
            <a:pPr indent="0" lvl="0" marL="0" marR="0" rtl="0" algn="l">
              <a:lnSpc>
                <a:spcPct val="150000"/>
              </a:lnSpc>
              <a:spcBef>
                <a:spcPts val="0"/>
              </a:spcBef>
              <a:spcAft>
                <a:spcPts val="0"/>
              </a:spcAft>
              <a:buClr>
                <a:srgbClr val="000000"/>
              </a:buClr>
              <a:buSzPts val="1800"/>
              <a:buFont typeface="Arial"/>
              <a:buNone/>
            </a:pPr>
            <a:r>
              <a:rPr lang="es" sz="1350">
                <a:solidFill>
                  <a:schemeClr val="dk1"/>
                </a:solidFill>
                <a:latin typeface="DM Sans"/>
                <a:ea typeface="DM Sans"/>
                <a:cs typeface="DM Sans"/>
                <a:sym typeface="DM Sans"/>
              </a:rPr>
              <a:t>Por ejemplo </a:t>
            </a:r>
            <a:r>
              <a:rPr b="1" lang="es" sz="1350">
                <a:solidFill>
                  <a:schemeClr val="dk1"/>
                </a:solidFill>
                <a:latin typeface="DM Sans"/>
                <a:ea typeface="DM Sans"/>
                <a:cs typeface="DM Sans"/>
                <a:sym typeface="DM Sans"/>
              </a:rPr>
              <a:t>overlapping o fuzzy</a:t>
            </a:r>
            <a:r>
              <a:rPr lang="es" sz="1350">
                <a:solidFill>
                  <a:schemeClr val="dk1"/>
                </a:solidFill>
                <a:latin typeface="DM Sans"/>
                <a:ea typeface="DM Sans"/>
                <a:cs typeface="DM Sans"/>
                <a:sym typeface="DM Sans"/>
              </a:rPr>
              <a:t>, donde los registros pueden pertenecer a varios clusters simultáneamente; o los probabilísticos, que usan una distribución de probabilidad para asignar la membresía al clúster.</a:t>
            </a:r>
            <a:endParaRPr sz="1350">
              <a:latin typeface="DM Sans"/>
              <a:ea typeface="DM Sans"/>
              <a:cs typeface="DM Sans"/>
              <a:sym typeface="DM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69"/>
          <p:cNvSpPr txBox="1"/>
          <p:nvPr/>
        </p:nvSpPr>
        <p:spPr>
          <a:xfrm>
            <a:off x="540850" y="76741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Tipos de distancia</a:t>
            </a:r>
            <a:endParaRPr b="1" sz="4000">
              <a:solidFill>
                <a:schemeClr val="dk1"/>
              </a:solidFill>
              <a:latin typeface="DM Sans"/>
              <a:ea typeface="DM Sans"/>
              <a:cs typeface="DM Sans"/>
              <a:sym typeface="DM Sans"/>
            </a:endParaRPr>
          </a:p>
        </p:txBody>
      </p:sp>
      <p:sp>
        <p:nvSpPr>
          <p:cNvPr id="439" name="Google Shape;439;p69"/>
          <p:cNvSpPr txBox="1"/>
          <p:nvPr/>
        </p:nvSpPr>
        <p:spPr>
          <a:xfrm>
            <a:off x="540850" y="1704750"/>
            <a:ext cx="4262400" cy="17340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Clr>
                <a:srgbClr val="000000"/>
              </a:buClr>
              <a:buSzPts val="1600"/>
              <a:buFont typeface="Arial"/>
              <a:buNone/>
            </a:pPr>
            <a:r>
              <a:rPr lang="es" sz="1350">
                <a:solidFill>
                  <a:schemeClr val="dk1"/>
                </a:solidFill>
                <a:latin typeface="DM Sans"/>
                <a:ea typeface="DM Sans"/>
                <a:cs typeface="DM Sans"/>
                <a:sym typeface="DM Sans"/>
              </a:rPr>
              <a:t>Hay diferentes tipos de distancias con las que se puede medir la similitud/diferencia entre los diferentes registros. </a:t>
            </a:r>
            <a:endParaRPr sz="1350">
              <a:solidFill>
                <a:schemeClr val="dk1"/>
              </a:solidFill>
              <a:latin typeface="DM Sans"/>
              <a:ea typeface="DM Sans"/>
              <a:cs typeface="DM Sans"/>
              <a:sym typeface="DM Sans"/>
            </a:endParaRPr>
          </a:p>
          <a:p>
            <a:pPr indent="0" lvl="0" marL="0" marR="0" rtl="0" algn="l">
              <a:lnSpc>
                <a:spcPct val="115000"/>
              </a:lnSpc>
              <a:spcBef>
                <a:spcPts val="0"/>
              </a:spcBef>
              <a:spcAft>
                <a:spcPts val="0"/>
              </a:spcAft>
              <a:buClr>
                <a:srgbClr val="000000"/>
              </a:buClr>
              <a:buSzPts val="1600"/>
              <a:buFont typeface="Arial"/>
              <a:buNone/>
            </a:pPr>
            <a:r>
              <a:t/>
            </a:r>
            <a:endParaRPr sz="1350">
              <a:solidFill>
                <a:schemeClr val="dk1"/>
              </a:solidFill>
              <a:latin typeface="DM Sans"/>
              <a:ea typeface="DM Sans"/>
              <a:cs typeface="DM Sans"/>
              <a:sym typeface="DM Sans"/>
            </a:endParaRPr>
          </a:p>
          <a:p>
            <a:pPr indent="0" lvl="0" marL="0" marR="0" rtl="0" algn="l">
              <a:lnSpc>
                <a:spcPct val="115000"/>
              </a:lnSpc>
              <a:spcBef>
                <a:spcPts val="0"/>
              </a:spcBef>
              <a:spcAft>
                <a:spcPts val="0"/>
              </a:spcAft>
              <a:buClr>
                <a:srgbClr val="000000"/>
              </a:buClr>
              <a:buSzPts val="1600"/>
              <a:buFont typeface="Arial"/>
              <a:buNone/>
            </a:pPr>
            <a:r>
              <a:rPr lang="es" sz="1350">
                <a:solidFill>
                  <a:schemeClr val="dk1"/>
                </a:solidFill>
                <a:latin typeface="DM Sans"/>
                <a:ea typeface="DM Sans"/>
                <a:cs typeface="DM Sans"/>
                <a:sym typeface="DM Sans"/>
              </a:rPr>
              <a:t>Cada distancia puede representar un tipo de problema diferente y también puede </a:t>
            </a:r>
            <a:r>
              <a:rPr b="1" lang="es" sz="1350">
                <a:solidFill>
                  <a:schemeClr val="dk1"/>
                </a:solidFill>
                <a:latin typeface="DM Sans"/>
                <a:ea typeface="DM Sans"/>
                <a:cs typeface="DM Sans"/>
                <a:sym typeface="DM Sans"/>
              </a:rPr>
              <a:t>cambiar sustancialmente el resultado de mi clustering</a:t>
            </a:r>
            <a:r>
              <a:rPr lang="es" sz="1350">
                <a:solidFill>
                  <a:schemeClr val="dk1"/>
                </a:solidFill>
                <a:latin typeface="DM Sans"/>
                <a:ea typeface="DM Sans"/>
                <a:cs typeface="DM Sans"/>
                <a:sym typeface="DM Sans"/>
              </a:rPr>
              <a:t>.</a:t>
            </a:r>
            <a:endParaRPr sz="1350">
              <a:solidFill>
                <a:schemeClr val="dk1"/>
              </a:solidFill>
              <a:latin typeface="DM Sans"/>
              <a:ea typeface="DM Sans"/>
              <a:cs typeface="DM Sans"/>
              <a:sym typeface="DM Sans"/>
            </a:endParaRPr>
          </a:p>
        </p:txBody>
      </p:sp>
      <p:pic>
        <p:nvPicPr>
          <p:cNvPr id="440" name="Google Shape;440;p69">
            <a:hlinkClick r:id="rId3"/>
          </p:cNvPr>
          <p:cNvPicPr preferRelativeResize="0"/>
          <p:nvPr/>
        </p:nvPicPr>
        <p:blipFill rotWithShape="1">
          <a:blip r:embed="rId4">
            <a:alphaModFix/>
          </a:blip>
          <a:srcRect b="0" l="0" r="0" t="0"/>
          <a:stretch/>
        </p:blipFill>
        <p:spPr>
          <a:xfrm>
            <a:off x="4803261" y="1529615"/>
            <a:ext cx="3951194" cy="2718569"/>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70"/>
          <p:cNvSpPr txBox="1"/>
          <p:nvPr>
            <p:ph idx="4294967295"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latin typeface="DM Sans"/>
                <a:ea typeface="DM Sans"/>
                <a:cs typeface="DM Sans"/>
                <a:sym typeface="DM Sans"/>
              </a:rPr>
              <a:t> Medidas de similitud y disimilitud</a:t>
            </a:r>
            <a:endParaRPr b="1" sz="4000">
              <a:latin typeface="DM Sans"/>
              <a:ea typeface="DM Sans"/>
              <a:cs typeface="DM Sans"/>
              <a:sym typeface="DM Sans"/>
            </a:endParaRPr>
          </a:p>
        </p:txBody>
      </p:sp>
      <p:pic>
        <p:nvPicPr>
          <p:cNvPr id="446" name="Google Shape;446;p70"/>
          <p:cNvPicPr preferRelativeResize="0"/>
          <p:nvPr/>
        </p:nvPicPr>
        <p:blipFill>
          <a:blip r:embed="rId3">
            <a:alphaModFix/>
          </a:blip>
          <a:stretch>
            <a:fillRect/>
          </a:stretch>
        </p:blipFill>
        <p:spPr>
          <a:xfrm>
            <a:off x="4513253" y="1494500"/>
            <a:ext cx="4105272" cy="24765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71"/>
          <p:cNvSpPr txBox="1"/>
          <p:nvPr>
            <p:ph idx="4294967295"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latin typeface="DM Sans"/>
                <a:ea typeface="DM Sans"/>
                <a:cs typeface="DM Sans"/>
                <a:sym typeface="DM Sans"/>
              </a:rPr>
              <a:t> Medidas de similitud y disimilitud</a:t>
            </a:r>
            <a:endParaRPr b="1" sz="4000">
              <a:latin typeface="DM Sans"/>
              <a:ea typeface="DM Sans"/>
              <a:cs typeface="DM Sans"/>
              <a:sym typeface="DM Sans"/>
            </a:endParaRPr>
          </a:p>
        </p:txBody>
      </p:sp>
      <p:pic>
        <p:nvPicPr>
          <p:cNvPr id="452" name="Google Shape;452;p71"/>
          <p:cNvPicPr preferRelativeResize="0"/>
          <p:nvPr/>
        </p:nvPicPr>
        <p:blipFill>
          <a:blip r:embed="rId3">
            <a:alphaModFix/>
          </a:blip>
          <a:stretch>
            <a:fillRect/>
          </a:stretch>
        </p:blipFill>
        <p:spPr>
          <a:xfrm>
            <a:off x="4786463" y="1203625"/>
            <a:ext cx="3876675" cy="36385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72"/>
          <p:cNvSpPr txBox="1"/>
          <p:nvPr/>
        </p:nvSpPr>
        <p:spPr>
          <a:xfrm>
            <a:off x="462750" y="200850"/>
            <a:ext cx="8218500" cy="723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t/>
            </a:r>
            <a:endParaRPr sz="3500"/>
          </a:p>
        </p:txBody>
      </p:sp>
      <p:sp>
        <p:nvSpPr>
          <p:cNvPr id="458" name="Google Shape;458;p72"/>
          <p:cNvSpPr txBox="1"/>
          <p:nvPr/>
        </p:nvSpPr>
        <p:spPr>
          <a:xfrm>
            <a:off x="3672450" y="322500"/>
            <a:ext cx="4873800" cy="4498500"/>
          </a:xfrm>
          <a:prstGeom prst="rect">
            <a:avLst/>
          </a:prstGeom>
          <a:solidFill>
            <a:srgbClr val="000000"/>
          </a:solidFill>
          <a:ln>
            <a:noFill/>
          </a:ln>
        </p:spPr>
        <p:txBody>
          <a:bodyPr anchorCtr="0" anchor="ctr" bIns="91425" lIns="91425" spcFirstLastPara="1" rIns="91425" wrap="square" tIns="91425">
            <a:spAutoFit/>
          </a:bodyPr>
          <a:lstStyle/>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numpy </a:t>
            </a:r>
            <a:r>
              <a:rPr lang="es" sz="950">
                <a:solidFill>
                  <a:srgbClr val="C586C0"/>
                </a:solidFill>
                <a:highlight>
                  <a:srgbClr val="1E1E1E"/>
                </a:highlight>
                <a:latin typeface="Courier New"/>
                <a:ea typeface="Courier New"/>
                <a:cs typeface="Courier New"/>
                <a:sym typeface="Courier New"/>
              </a:rPr>
              <a:t>as</a:t>
            </a:r>
            <a:r>
              <a:rPr lang="es" sz="950">
                <a:solidFill>
                  <a:srgbClr val="D4D4D4"/>
                </a:solidFill>
                <a:highlight>
                  <a:srgbClr val="1E1E1E"/>
                </a:highlight>
                <a:latin typeface="Courier New"/>
                <a:ea typeface="Courier New"/>
                <a:cs typeface="Courier New"/>
                <a:sym typeface="Courier New"/>
              </a:rPr>
              <a:t> np;</a:t>
            </a: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pandas </a:t>
            </a:r>
            <a:r>
              <a:rPr lang="es" sz="950">
                <a:solidFill>
                  <a:srgbClr val="C586C0"/>
                </a:solidFill>
                <a:highlight>
                  <a:srgbClr val="1E1E1E"/>
                </a:highlight>
                <a:latin typeface="Courier New"/>
                <a:ea typeface="Courier New"/>
                <a:cs typeface="Courier New"/>
                <a:sym typeface="Courier New"/>
              </a:rPr>
              <a:t>as</a:t>
            </a:r>
            <a:r>
              <a:rPr lang="es" sz="950">
                <a:solidFill>
                  <a:srgbClr val="D4D4D4"/>
                </a:solidFill>
                <a:highlight>
                  <a:srgbClr val="1E1E1E"/>
                </a:highlight>
                <a:latin typeface="Courier New"/>
                <a:ea typeface="Courier New"/>
                <a:cs typeface="Courier New"/>
                <a:sym typeface="Courier New"/>
              </a:rPr>
              <a:t> pd</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from</a:t>
            </a:r>
            <a:r>
              <a:rPr lang="es" sz="950">
                <a:solidFill>
                  <a:srgbClr val="D4D4D4"/>
                </a:solidFill>
                <a:highlight>
                  <a:srgbClr val="1E1E1E"/>
                </a:highlight>
                <a:latin typeface="Courier New"/>
                <a:ea typeface="Courier New"/>
                <a:cs typeface="Courier New"/>
                <a:sym typeface="Courier New"/>
              </a:rPr>
              <a:t> matplotlib </a:t>
            </a: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pyplot </a:t>
            </a:r>
            <a:r>
              <a:rPr lang="es" sz="950">
                <a:solidFill>
                  <a:srgbClr val="C586C0"/>
                </a:solidFill>
                <a:highlight>
                  <a:srgbClr val="1E1E1E"/>
                </a:highlight>
                <a:latin typeface="Courier New"/>
                <a:ea typeface="Courier New"/>
                <a:cs typeface="Courier New"/>
                <a:sym typeface="Courier New"/>
              </a:rPr>
              <a:t>as</a:t>
            </a:r>
            <a:r>
              <a:rPr lang="es" sz="950">
                <a:solidFill>
                  <a:srgbClr val="D4D4D4"/>
                </a:solidFill>
                <a:highlight>
                  <a:srgbClr val="1E1E1E"/>
                </a:highlight>
                <a:latin typeface="Courier New"/>
                <a:ea typeface="Courier New"/>
                <a:cs typeface="Courier New"/>
                <a:sym typeface="Courier New"/>
              </a:rPr>
              <a:t> plt</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from</a:t>
            </a:r>
            <a:r>
              <a:rPr lang="es" sz="950">
                <a:solidFill>
                  <a:srgbClr val="D4D4D4"/>
                </a:solidFill>
                <a:highlight>
                  <a:srgbClr val="1E1E1E"/>
                </a:highlight>
                <a:latin typeface="Courier New"/>
                <a:ea typeface="Courier New"/>
                <a:cs typeface="Courier New"/>
                <a:sym typeface="Courier New"/>
              </a:rPr>
              <a:t> sklearn.datasets </a:t>
            </a: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make_blobs</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from</a:t>
            </a:r>
            <a:r>
              <a:rPr lang="es" sz="950">
                <a:solidFill>
                  <a:srgbClr val="D4D4D4"/>
                </a:solidFill>
                <a:highlight>
                  <a:srgbClr val="1E1E1E"/>
                </a:highlight>
                <a:latin typeface="Courier New"/>
                <a:ea typeface="Courier New"/>
                <a:cs typeface="Courier New"/>
                <a:sym typeface="Courier New"/>
              </a:rPr>
              <a:t> sklearn.cluster </a:t>
            </a: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KMeans</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y = make_blobs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n_samples=</a:t>
            </a:r>
            <a:r>
              <a:rPr lang="es" sz="950">
                <a:solidFill>
                  <a:srgbClr val="B5CEA8"/>
                </a:solidFill>
                <a:highlight>
                  <a:srgbClr val="1E1E1E"/>
                </a:highlight>
                <a:latin typeface="Courier New"/>
                <a:ea typeface="Courier New"/>
                <a:cs typeface="Courier New"/>
                <a:sym typeface="Courier New"/>
              </a:rPr>
              <a:t>300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centers=</a:t>
            </a:r>
            <a:r>
              <a:rPr lang="es" sz="950">
                <a:solidFill>
                  <a:srgbClr val="B5CEA8"/>
                </a:solidFill>
                <a:highlight>
                  <a:srgbClr val="1E1E1E"/>
                </a:highlight>
                <a:latin typeface="Courier New"/>
                <a:ea typeface="Courier New"/>
                <a:cs typeface="Courier New"/>
                <a:sym typeface="Courier New"/>
              </a:rPr>
              <a:t>4</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cluster_std=</a:t>
            </a:r>
            <a:r>
              <a:rPr lang="es" sz="950">
                <a:solidFill>
                  <a:srgbClr val="B5CEA8"/>
                </a:solidFill>
                <a:highlight>
                  <a:srgbClr val="1E1E1E"/>
                </a:highlight>
                <a:latin typeface="Courier New"/>
                <a:ea typeface="Courier New"/>
                <a:cs typeface="Courier New"/>
                <a:sym typeface="Courier New"/>
              </a:rPr>
              <a:t>0.60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random_state=</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wcss = </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for</a:t>
            </a:r>
            <a:r>
              <a:rPr lang="es" sz="950">
                <a:solidFill>
                  <a:srgbClr val="D4D4D4"/>
                </a:solidFill>
                <a:highlight>
                  <a:srgbClr val="1E1E1E"/>
                </a:highlight>
                <a:latin typeface="Courier New"/>
                <a:ea typeface="Courier New"/>
                <a:cs typeface="Courier New"/>
                <a:sym typeface="Courier New"/>
              </a:rPr>
              <a:t> i </a:t>
            </a:r>
            <a:r>
              <a:rPr lang="es" sz="950">
                <a:solidFill>
                  <a:srgbClr val="82C6FF"/>
                </a:solidFill>
                <a:highlight>
                  <a:srgbClr val="1E1E1E"/>
                </a:highlight>
                <a:latin typeface="Courier New"/>
                <a:ea typeface="Courier New"/>
                <a:cs typeface="Courier New"/>
                <a:sym typeface="Courier New"/>
              </a:rPr>
              <a:t>in</a:t>
            </a:r>
            <a:r>
              <a:rPr lang="es" sz="950">
                <a:solidFill>
                  <a:srgbClr val="D4D4D4"/>
                </a:solidFill>
                <a:highlight>
                  <a:srgbClr val="1E1E1E"/>
                </a:highlight>
                <a:latin typeface="Courier New"/>
                <a:ea typeface="Courier New"/>
                <a:cs typeface="Courier New"/>
                <a:sym typeface="Courier New"/>
              </a:rPr>
              <a:t> </a:t>
            </a:r>
            <a:r>
              <a:rPr lang="es" sz="950">
                <a:solidFill>
                  <a:srgbClr val="DCDCAA"/>
                </a:solidFill>
                <a:highlight>
                  <a:srgbClr val="1E1E1E"/>
                </a:highlight>
                <a:latin typeface="Courier New"/>
                <a:ea typeface="Courier New"/>
                <a:cs typeface="Courier New"/>
                <a:sym typeface="Courier New"/>
              </a:rPr>
              <a:t>range</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11</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   kmeans = KMeans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n_clusters=i</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init=</a:t>
            </a:r>
            <a:r>
              <a:rPr lang="es" sz="950">
                <a:solidFill>
                  <a:srgbClr val="CE9178"/>
                </a:solidFill>
                <a:highlight>
                  <a:srgbClr val="1E1E1E"/>
                </a:highlight>
                <a:latin typeface="Courier New"/>
                <a:ea typeface="Courier New"/>
                <a:cs typeface="Courier New"/>
                <a:sym typeface="Courier New"/>
              </a:rPr>
              <a:t>'k-means++'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max_iter=</a:t>
            </a:r>
            <a:r>
              <a:rPr lang="es" sz="950">
                <a:solidFill>
                  <a:srgbClr val="B5CEA8"/>
                </a:solidFill>
                <a:highlight>
                  <a:srgbClr val="1E1E1E"/>
                </a:highlight>
                <a:latin typeface="Courier New"/>
                <a:ea typeface="Courier New"/>
                <a:cs typeface="Courier New"/>
                <a:sym typeface="Courier New"/>
              </a:rPr>
              <a:t>300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n_init=</a:t>
            </a:r>
            <a:r>
              <a:rPr lang="es" sz="950">
                <a:solidFill>
                  <a:srgbClr val="B5CEA8"/>
                </a:solidFill>
                <a:highlight>
                  <a:srgbClr val="1E1E1E"/>
                </a:highlight>
                <a:latin typeface="Courier New"/>
                <a:ea typeface="Courier New"/>
                <a:cs typeface="Courier New"/>
                <a:sym typeface="Courier New"/>
              </a:rPr>
              <a:t>10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random_state=</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   kmeans.fit</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   wcss.append</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kmeans.inertia_</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plt.plot</a:t>
            </a:r>
            <a:r>
              <a:rPr lang="es" sz="950">
                <a:solidFill>
                  <a:srgbClr val="DCDCDC"/>
                </a:solidFill>
                <a:highlight>
                  <a:srgbClr val="1E1E1E"/>
                </a:highlight>
                <a:latin typeface="Courier New"/>
                <a:ea typeface="Courier New"/>
                <a:cs typeface="Courier New"/>
                <a:sym typeface="Courier New"/>
              </a:rPr>
              <a:t>(</a:t>
            </a:r>
            <a:r>
              <a:rPr lang="es" sz="950">
                <a:solidFill>
                  <a:srgbClr val="DCDCAA"/>
                </a:solidFill>
                <a:highlight>
                  <a:srgbClr val="1E1E1E"/>
                </a:highlight>
                <a:latin typeface="Courier New"/>
                <a:ea typeface="Courier New"/>
                <a:cs typeface="Courier New"/>
                <a:sym typeface="Courier New"/>
              </a:rPr>
              <a:t>range</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wcss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plt.title</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'Metodo del codo'</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plt.xlabel</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'Numero de clusters'</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plt.ylabel</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'Inercia'</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plt.show</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kmeans = KMeans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n_clusters=</a:t>
            </a:r>
            <a:r>
              <a:rPr lang="es" sz="950">
                <a:solidFill>
                  <a:srgbClr val="B5CEA8"/>
                </a:solidFill>
                <a:highlight>
                  <a:srgbClr val="1E1E1E"/>
                </a:highlight>
                <a:latin typeface="Courier New"/>
                <a:ea typeface="Courier New"/>
                <a:cs typeface="Courier New"/>
                <a:sym typeface="Courier New"/>
              </a:rPr>
              <a:t>4</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init=</a:t>
            </a:r>
            <a:r>
              <a:rPr lang="es" sz="950">
                <a:solidFill>
                  <a:srgbClr val="CE9178"/>
                </a:solidFill>
                <a:highlight>
                  <a:srgbClr val="1E1E1E"/>
                </a:highlight>
                <a:latin typeface="Courier New"/>
                <a:ea typeface="Courier New"/>
                <a:cs typeface="Courier New"/>
                <a:sym typeface="Courier New"/>
              </a:rPr>
              <a:t>'k-means++'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max_iter=</a:t>
            </a:r>
            <a:r>
              <a:rPr lang="es" sz="950">
                <a:solidFill>
                  <a:srgbClr val="B5CEA8"/>
                </a:solidFill>
                <a:highlight>
                  <a:srgbClr val="1E1E1E"/>
                </a:highlight>
                <a:latin typeface="Courier New"/>
                <a:ea typeface="Courier New"/>
                <a:cs typeface="Courier New"/>
                <a:sym typeface="Courier New"/>
              </a:rPr>
              <a:t>300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n_init=</a:t>
            </a:r>
            <a:r>
              <a:rPr lang="es" sz="950">
                <a:solidFill>
                  <a:srgbClr val="B5CEA8"/>
                </a:solidFill>
                <a:highlight>
                  <a:srgbClr val="1E1E1E"/>
                </a:highlight>
                <a:latin typeface="Courier New"/>
                <a:ea typeface="Courier New"/>
                <a:cs typeface="Courier New"/>
                <a:sym typeface="Courier New"/>
              </a:rPr>
              <a:t>10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random_state=</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pred_y = kmeans.fit_predict</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plt.scatter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plt.scatter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kmeans.cluster_centers_</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kmeans.cluster_centers_</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s=</a:t>
            </a:r>
            <a:r>
              <a:rPr lang="es" sz="950">
                <a:solidFill>
                  <a:srgbClr val="B5CEA8"/>
                </a:solidFill>
                <a:highlight>
                  <a:srgbClr val="1E1E1E"/>
                </a:highlight>
                <a:latin typeface="Courier New"/>
                <a:ea typeface="Courier New"/>
                <a:cs typeface="Courier New"/>
                <a:sym typeface="Courier New"/>
              </a:rPr>
              <a:t>300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a:t>
            </a:r>
            <a:r>
              <a:rPr lang="es" sz="950">
                <a:solidFill>
                  <a:srgbClr val="CE9178"/>
                </a:solidFill>
                <a:highlight>
                  <a:srgbClr val="1E1E1E"/>
                </a:highlight>
                <a:latin typeface="Courier New"/>
                <a:ea typeface="Courier New"/>
                <a:cs typeface="Courier New"/>
                <a:sym typeface="Courier New"/>
              </a:rPr>
              <a:t>'red'</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plt.show</a:t>
            </a:r>
            <a:r>
              <a:rPr lang="es" sz="950">
                <a:solidFill>
                  <a:srgbClr val="DCDCDC"/>
                </a:solidFill>
                <a:highlight>
                  <a:srgbClr val="1E1E1E"/>
                </a:highlight>
                <a:latin typeface="Courier New"/>
                <a:ea typeface="Courier New"/>
                <a:cs typeface="Courier New"/>
                <a:sym typeface="Courier New"/>
              </a:rPr>
              <a:t>()</a:t>
            </a:r>
            <a:endParaRPr sz="950">
              <a:solidFill>
                <a:srgbClr val="C586C0"/>
              </a:solidFill>
              <a:highlight>
                <a:srgbClr val="1E1E1E"/>
              </a:highlight>
              <a:latin typeface="Courier New"/>
              <a:ea typeface="Courier New"/>
              <a:cs typeface="Courier New"/>
              <a:sym typeface="Courier New"/>
            </a:endParaRPr>
          </a:p>
        </p:txBody>
      </p:sp>
      <p:sp>
        <p:nvSpPr>
          <p:cNvPr id="459" name="Google Shape;459;p72"/>
          <p:cNvSpPr txBox="1"/>
          <p:nvPr>
            <p:ph idx="4294967295"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latin typeface="DM Sans"/>
                <a:ea typeface="DM Sans"/>
                <a:cs typeface="DM Sans"/>
                <a:sym typeface="DM Sans"/>
              </a:rPr>
              <a:t>Ejemplo</a:t>
            </a:r>
            <a:endParaRPr b="1" sz="4000">
              <a:latin typeface="DM Sans"/>
              <a:ea typeface="DM Sans"/>
              <a:cs typeface="DM Sans"/>
              <a:sym typeface="DM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73"/>
          <p:cNvSpPr txBox="1"/>
          <p:nvPr/>
        </p:nvSpPr>
        <p:spPr>
          <a:xfrm>
            <a:off x="1461300" y="1979200"/>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Clustering basados en Densidad</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74"/>
          <p:cNvSpPr txBox="1"/>
          <p:nvPr/>
        </p:nvSpPr>
        <p:spPr>
          <a:xfrm>
            <a:off x="651300" y="796625"/>
            <a:ext cx="84336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Clustering basados en Densidad</a:t>
            </a:r>
            <a:endParaRPr b="1" sz="4000">
              <a:solidFill>
                <a:schemeClr val="dk1"/>
              </a:solidFill>
              <a:latin typeface="DM Sans"/>
              <a:ea typeface="DM Sans"/>
              <a:cs typeface="DM Sans"/>
              <a:sym typeface="DM Sans"/>
            </a:endParaRPr>
          </a:p>
        </p:txBody>
      </p:sp>
      <p:sp>
        <p:nvSpPr>
          <p:cNvPr id="470" name="Google Shape;470;p74"/>
          <p:cNvSpPr txBox="1"/>
          <p:nvPr/>
        </p:nvSpPr>
        <p:spPr>
          <a:xfrm>
            <a:off x="651300" y="1667150"/>
            <a:ext cx="7841400" cy="10170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Clr>
                <a:srgbClr val="000000"/>
              </a:buClr>
              <a:buSzPts val="1600"/>
              <a:buFont typeface="Arial"/>
              <a:buNone/>
            </a:pPr>
            <a:r>
              <a:rPr lang="es" sz="1350">
                <a:solidFill>
                  <a:schemeClr val="dk1"/>
                </a:solidFill>
                <a:latin typeface="DM Sans"/>
                <a:ea typeface="DM Sans"/>
                <a:cs typeface="DM Sans"/>
                <a:sym typeface="DM Sans"/>
              </a:rPr>
              <a:t>Son métodos de aprendizaje no supervisado que identifican grupos/clústeres, basados en la idea de que un clúster es un espacio de datos es una región contigua de </a:t>
            </a:r>
            <a:r>
              <a:rPr b="1" lang="es" sz="1350">
                <a:solidFill>
                  <a:schemeClr val="dk1"/>
                </a:solidFill>
                <a:latin typeface="DM Sans"/>
                <a:ea typeface="DM Sans"/>
                <a:cs typeface="DM Sans"/>
                <a:sym typeface="DM Sans"/>
              </a:rPr>
              <a:t>alta densidad de puntos</a:t>
            </a:r>
            <a:r>
              <a:rPr lang="es" sz="1350">
                <a:solidFill>
                  <a:schemeClr val="dk1"/>
                </a:solidFill>
                <a:latin typeface="DM Sans"/>
                <a:ea typeface="DM Sans"/>
                <a:cs typeface="DM Sans"/>
                <a:sym typeface="DM Sans"/>
              </a:rPr>
              <a:t>, separada de otros clústeres similares por regiones contiguas de </a:t>
            </a:r>
            <a:r>
              <a:rPr b="1" lang="es" sz="1350">
                <a:solidFill>
                  <a:schemeClr val="dk1"/>
                </a:solidFill>
                <a:latin typeface="DM Sans"/>
                <a:ea typeface="DM Sans"/>
                <a:cs typeface="DM Sans"/>
                <a:sym typeface="DM Sans"/>
              </a:rPr>
              <a:t>baja densidad de puntos</a:t>
            </a:r>
            <a:endParaRPr b="1" sz="1350">
              <a:solidFill>
                <a:schemeClr val="dk1"/>
              </a:solidFill>
              <a:latin typeface="DM Sans"/>
              <a:ea typeface="DM Sans"/>
              <a:cs typeface="DM Sans"/>
              <a:sym typeface="DM Sans"/>
            </a:endParaRPr>
          </a:p>
        </p:txBody>
      </p:sp>
      <p:pic>
        <p:nvPicPr>
          <p:cNvPr id="471" name="Google Shape;471;p74"/>
          <p:cNvPicPr preferRelativeResize="0"/>
          <p:nvPr/>
        </p:nvPicPr>
        <p:blipFill>
          <a:blip r:embed="rId3">
            <a:alphaModFix/>
          </a:blip>
          <a:stretch>
            <a:fillRect/>
          </a:stretch>
        </p:blipFill>
        <p:spPr>
          <a:xfrm>
            <a:off x="1157800" y="2856875"/>
            <a:ext cx="6828401" cy="184767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75"/>
          <p:cNvSpPr txBox="1"/>
          <p:nvPr/>
        </p:nvSpPr>
        <p:spPr>
          <a:xfrm>
            <a:off x="726047" y="1543068"/>
            <a:ext cx="5334000" cy="17007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t/>
            </a:r>
            <a:endParaRPr sz="1900">
              <a:solidFill>
                <a:schemeClr val="dk1"/>
              </a:solidFill>
              <a:latin typeface="Helvetica Neue Light"/>
              <a:ea typeface="Helvetica Neue Light"/>
              <a:cs typeface="Helvetica Neue Light"/>
              <a:sym typeface="Helvetica Neue Light"/>
            </a:endParaRPr>
          </a:p>
          <a:p>
            <a:pPr indent="-171450" lvl="0" marL="285750" marR="0" rtl="0" algn="just">
              <a:lnSpc>
                <a:spcPct val="100000"/>
              </a:lnSpc>
              <a:spcBef>
                <a:spcPts val="0"/>
              </a:spcBef>
              <a:spcAft>
                <a:spcPts val="0"/>
              </a:spcAft>
              <a:buClr>
                <a:srgbClr val="000000"/>
              </a:buClr>
              <a:buSzPts val="1800"/>
              <a:buFont typeface="Arial"/>
              <a:buNone/>
            </a:pPr>
            <a:r>
              <a:t/>
            </a:r>
            <a:endParaRPr sz="1900">
              <a:solidFill>
                <a:schemeClr val="dk1"/>
              </a:solidFill>
              <a:latin typeface="Helvetica Neue Light"/>
              <a:ea typeface="Helvetica Neue Light"/>
              <a:cs typeface="Helvetica Neue Light"/>
              <a:sym typeface="Helvetica Neue Light"/>
            </a:endParaRPr>
          </a:p>
          <a:p>
            <a:pPr indent="0" lvl="0" marL="0" marR="0" rtl="0" algn="just">
              <a:lnSpc>
                <a:spcPct val="100000"/>
              </a:lnSpc>
              <a:spcBef>
                <a:spcPts val="0"/>
              </a:spcBef>
              <a:spcAft>
                <a:spcPts val="0"/>
              </a:spcAft>
              <a:buNone/>
            </a:pPr>
            <a:r>
              <a:rPr lang="es" sz="1900">
                <a:solidFill>
                  <a:schemeClr val="dk1"/>
                </a:solidFill>
                <a:latin typeface="Helvetica Neue Light"/>
                <a:ea typeface="Helvetica Neue Light"/>
                <a:cs typeface="Helvetica Neue Light"/>
                <a:sym typeface="Helvetica Neue Light"/>
              </a:rPr>
              <a:t> </a:t>
            </a:r>
            <a:endParaRPr sz="1900">
              <a:solidFill>
                <a:schemeClr val="dk1"/>
              </a:solidFill>
              <a:latin typeface="Helvetica Neue Light"/>
              <a:ea typeface="Helvetica Neue Light"/>
              <a:cs typeface="Helvetica Neue Light"/>
              <a:sym typeface="Helvetica Neue Light"/>
            </a:endParaRPr>
          </a:p>
          <a:p>
            <a:pPr indent="0" lvl="0" marL="0" marR="0" rtl="0" algn="just">
              <a:lnSpc>
                <a:spcPct val="100000"/>
              </a:lnSpc>
              <a:spcBef>
                <a:spcPts val="0"/>
              </a:spcBef>
              <a:spcAft>
                <a:spcPts val="0"/>
              </a:spcAft>
              <a:buNone/>
            </a:pPr>
            <a:r>
              <a:t/>
            </a:r>
            <a:endParaRPr sz="1900">
              <a:solidFill>
                <a:schemeClr val="dk1"/>
              </a:solidFill>
              <a:latin typeface="Helvetica Neue Light"/>
              <a:ea typeface="Helvetica Neue Light"/>
              <a:cs typeface="Helvetica Neue Light"/>
              <a:sym typeface="Helvetica Neue Light"/>
            </a:endParaRPr>
          </a:p>
          <a:p>
            <a:pPr indent="0" lvl="0" marL="0" marR="0" rtl="0" algn="just">
              <a:lnSpc>
                <a:spcPct val="100000"/>
              </a:lnSpc>
              <a:spcBef>
                <a:spcPts val="0"/>
              </a:spcBef>
              <a:spcAft>
                <a:spcPts val="0"/>
              </a:spcAft>
              <a:buNone/>
            </a:pPr>
            <a:r>
              <a:t/>
            </a:r>
            <a:endParaRPr sz="1900">
              <a:solidFill>
                <a:schemeClr val="dk1"/>
              </a:solidFill>
              <a:latin typeface="Helvetica Neue Light"/>
              <a:ea typeface="Helvetica Neue Light"/>
              <a:cs typeface="Helvetica Neue Light"/>
              <a:sym typeface="Helvetica Neue Light"/>
            </a:endParaRPr>
          </a:p>
        </p:txBody>
      </p:sp>
      <p:sp>
        <p:nvSpPr>
          <p:cNvPr id="477" name="Google Shape;477;p75"/>
          <p:cNvSpPr txBox="1"/>
          <p:nvPr/>
        </p:nvSpPr>
        <p:spPr>
          <a:xfrm>
            <a:off x="560500" y="1888600"/>
            <a:ext cx="4682100" cy="26898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Arial"/>
              <a:buNone/>
            </a:pPr>
            <a:r>
              <a:rPr lang="es" sz="1350">
                <a:solidFill>
                  <a:schemeClr val="dk1"/>
                </a:solidFill>
                <a:latin typeface="DM Sans"/>
                <a:ea typeface="DM Sans"/>
                <a:cs typeface="DM Sans"/>
                <a:sym typeface="DM Sans"/>
              </a:rPr>
              <a:t>Se tienen en cuenta </a:t>
            </a:r>
            <a:r>
              <a:rPr b="1" lang="es" sz="1350">
                <a:solidFill>
                  <a:schemeClr val="dk1"/>
                </a:solidFill>
                <a:latin typeface="DM Sans"/>
                <a:ea typeface="DM Sans"/>
                <a:cs typeface="DM Sans"/>
                <a:sym typeface="DM Sans"/>
              </a:rPr>
              <a:t>dos </a:t>
            </a:r>
            <a:r>
              <a:rPr b="1" lang="es" sz="1350">
                <a:solidFill>
                  <a:schemeClr val="dk1"/>
                </a:solidFill>
                <a:latin typeface="DM Sans"/>
                <a:ea typeface="DM Sans"/>
                <a:cs typeface="DM Sans"/>
                <a:sym typeface="DM Sans"/>
              </a:rPr>
              <a:t>parámetros</a:t>
            </a:r>
            <a:r>
              <a:rPr lang="es" sz="1350">
                <a:solidFill>
                  <a:schemeClr val="dk1"/>
                </a:solidFill>
                <a:latin typeface="DM Sans"/>
                <a:ea typeface="DM Sans"/>
                <a:cs typeface="DM Sans"/>
                <a:sym typeface="DM Sans"/>
              </a:rPr>
              <a:t> importantes:</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Helvetica Neue"/>
              <a:buChar char="✓"/>
            </a:pPr>
            <a:r>
              <a:rPr b="1" lang="es" sz="1350">
                <a:solidFill>
                  <a:schemeClr val="dk1"/>
                </a:solidFill>
                <a:highlight>
                  <a:srgbClr val="EAFF6A"/>
                </a:highlight>
                <a:latin typeface="DM Sans"/>
                <a:ea typeface="DM Sans"/>
                <a:cs typeface="DM Sans"/>
                <a:sym typeface="DM Sans"/>
              </a:rPr>
              <a:t>eps:</a:t>
            </a:r>
            <a:r>
              <a:rPr b="1" lang="es" sz="1350">
                <a:solidFill>
                  <a:schemeClr val="dk1"/>
                </a:solidFill>
                <a:latin typeface="DM Sans"/>
                <a:ea typeface="DM Sans"/>
                <a:cs typeface="DM Sans"/>
                <a:sym typeface="DM Sans"/>
              </a:rPr>
              <a:t> </a:t>
            </a:r>
            <a:r>
              <a:rPr lang="es" sz="1350">
                <a:solidFill>
                  <a:schemeClr val="dk1"/>
                </a:solidFill>
                <a:latin typeface="DM Sans"/>
                <a:ea typeface="DM Sans"/>
                <a:cs typeface="DM Sans"/>
                <a:sym typeface="DM Sans"/>
              </a:rPr>
              <a:t>Define la vecindad alrededor de un punto, si la distancia entre dos puntos es menor o igual a "eps", entonces se consideran vecinos. Si el valor de eps se elige demasiado pequeño, gran parte de los datos se considerarán valores atípicos.</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Helvetica Neue"/>
              <a:buChar char="✓"/>
            </a:pPr>
            <a:r>
              <a:rPr b="1" lang="es" sz="1350">
                <a:solidFill>
                  <a:schemeClr val="dk1"/>
                </a:solidFill>
                <a:highlight>
                  <a:srgbClr val="EAFF6A"/>
                </a:highlight>
                <a:latin typeface="DM Sans"/>
                <a:ea typeface="DM Sans"/>
                <a:cs typeface="DM Sans"/>
                <a:sym typeface="DM Sans"/>
              </a:rPr>
              <a:t>MinPts:</a:t>
            </a:r>
            <a:r>
              <a:rPr b="1" lang="es" sz="1350">
                <a:solidFill>
                  <a:schemeClr val="dk1"/>
                </a:solidFill>
                <a:latin typeface="DM Sans"/>
                <a:ea typeface="DM Sans"/>
                <a:cs typeface="DM Sans"/>
                <a:sym typeface="DM Sans"/>
              </a:rPr>
              <a:t> </a:t>
            </a:r>
            <a:r>
              <a:rPr lang="es" sz="1350">
                <a:solidFill>
                  <a:schemeClr val="dk1"/>
                </a:solidFill>
                <a:latin typeface="DM Sans"/>
                <a:ea typeface="DM Sans"/>
                <a:cs typeface="DM Sans"/>
                <a:sym typeface="DM Sans"/>
              </a:rPr>
              <a:t>Número mínimo de vecinos (puntos) dentro del radio eps. MinPts se pueden calcular del número de dimensiones D como </a:t>
            </a:r>
            <a:r>
              <a:rPr b="1" lang="es" sz="1350">
                <a:solidFill>
                  <a:schemeClr val="dk1"/>
                </a:solidFill>
                <a:latin typeface="DM Sans"/>
                <a:ea typeface="DM Sans"/>
                <a:cs typeface="DM Sans"/>
                <a:sym typeface="DM Sans"/>
              </a:rPr>
              <a:t>MinPts &gt;= D + 1</a:t>
            </a:r>
            <a:r>
              <a:rPr lang="es" sz="1350">
                <a:solidFill>
                  <a:schemeClr val="dk1"/>
                </a:solidFill>
                <a:latin typeface="DM Sans"/>
                <a:ea typeface="DM Sans"/>
                <a:cs typeface="DM Sans"/>
                <a:sym typeface="DM Sans"/>
              </a:rPr>
              <a:t>. El valor mínimo de MinPts debe ser de al menos 3.</a:t>
            </a:r>
            <a:endParaRPr sz="1350">
              <a:solidFill>
                <a:schemeClr val="dk1"/>
              </a:solidFill>
              <a:latin typeface="DM Sans"/>
              <a:ea typeface="DM Sans"/>
              <a:cs typeface="DM Sans"/>
              <a:sym typeface="DM Sans"/>
            </a:endParaRPr>
          </a:p>
        </p:txBody>
      </p:sp>
      <p:pic>
        <p:nvPicPr>
          <p:cNvPr id="478" name="Google Shape;478;p75"/>
          <p:cNvPicPr preferRelativeResize="0"/>
          <p:nvPr/>
        </p:nvPicPr>
        <p:blipFill>
          <a:blip r:embed="rId3">
            <a:alphaModFix/>
          </a:blip>
          <a:stretch>
            <a:fillRect/>
          </a:stretch>
        </p:blipFill>
        <p:spPr>
          <a:xfrm>
            <a:off x="5597050" y="1888599"/>
            <a:ext cx="3103325" cy="2205525"/>
          </a:xfrm>
          <a:prstGeom prst="rect">
            <a:avLst/>
          </a:prstGeom>
          <a:noFill/>
          <a:ln>
            <a:noFill/>
          </a:ln>
        </p:spPr>
      </p:pic>
      <p:sp>
        <p:nvSpPr>
          <p:cNvPr id="479" name="Google Shape;479;p75"/>
          <p:cNvSpPr txBox="1"/>
          <p:nvPr/>
        </p:nvSpPr>
        <p:spPr>
          <a:xfrm>
            <a:off x="465375" y="1190800"/>
            <a:ext cx="84336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Clustering basados en Densidad</a:t>
            </a:r>
            <a:endParaRPr b="1" sz="4000">
              <a:solidFill>
                <a:schemeClr val="dk1"/>
              </a:solidFill>
              <a:latin typeface="DM Sans"/>
              <a:ea typeface="DM Sans"/>
              <a:cs typeface="DM Sans"/>
              <a:sym typeface="DM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8" name="Shape 118"/>
        <p:cNvGrpSpPr/>
        <p:nvPr/>
      </p:nvGrpSpPr>
      <p:grpSpPr>
        <a:xfrm>
          <a:off x="0" y="0"/>
          <a:ext cx="0" cy="0"/>
          <a:chOff x="0" y="0"/>
          <a:chExt cx="0" cy="0"/>
        </a:xfrm>
      </p:grpSpPr>
      <p:sp>
        <p:nvSpPr>
          <p:cNvPr id="119" name="Google Shape;119;p31"/>
          <p:cNvSpPr/>
          <p:nvPr/>
        </p:nvSpPr>
        <p:spPr>
          <a:xfrm>
            <a:off x="296200" y="2251800"/>
            <a:ext cx="1452900" cy="6399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FFFFFF"/>
                </a:solidFill>
                <a:latin typeface="DM Sans"/>
                <a:ea typeface="DM Sans"/>
                <a:cs typeface="DM Sans"/>
                <a:sym typeface="DM Sans"/>
              </a:rPr>
              <a:t>Modelos Analíticos para Ciencia de Datos III</a:t>
            </a:r>
            <a:endParaRPr sz="1200">
              <a:solidFill>
                <a:srgbClr val="FFFFFF"/>
              </a:solidFill>
              <a:latin typeface="DM Sans"/>
              <a:ea typeface="DM Sans"/>
              <a:cs typeface="DM Sans"/>
              <a:sym typeface="DM Sans"/>
            </a:endParaRPr>
          </a:p>
        </p:txBody>
      </p:sp>
      <p:sp>
        <p:nvSpPr>
          <p:cNvPr id="120" name="Google Shape;120;p31"/>
          <p:cNvSpPr/>
          <p:nvPr/>
        </p:nvSpPr>
        <p:spPr>
          <a:xfrm>
            <a:off x="2274950" y="2269172"/>
            <a:ext cx="1229400" cy="6024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FFFFFF"/>
                </a:solidFill>
                <a:latin typeface="DM Sans"/>
                <a:ea typeface="DM Sans"/>
                <a:cs typeface="DM Sans"/>
                <a:sym typeface="DM Sans"/>
              </a:rPr>
              <a:t>Aprendizaje No Supervisado</a:t>
            </a:r>
            <a:endParaRPr sz="1200">
              <a:solidFill>
                <a:srgbClr val="FFFFFF"/>
              </a:solidFill>
              <a:latin typeface="DM Sans"/>
              <a:ea typeface="DM Sans"/>
              <a:cs typeface="DM Sans"/>
              <a:sym typeface="DM Sans"/>
            </a:endParaRPr>
          </a:p>
        </p:txBody>
      </p:sp>
      <p:cxnSp>
        <p:nvCxnSpPr>
          <p:cNvPr id="121" name="Google Shape;121;p31"/>
          <p:cNvCxnSpPr>
            <a:stCxn id="119" idx="3"/>
            <a:endCxn id="120" idx="1"/>
          </p:cNvCxnSpPr>
          <p:nvPr/>
        </p:nvCxnSpPr>
        <p:spPr>
          <a:xfrm flipH="1" rot="10800000">
            <a:off x="1749100" y="2570250"/>
            <a:ext cx="525900" cy="1500"/>
          </a:xfrm>
          <a:prstGeom prst="bentConnector3">
            <a:avLst>
              <a:gd fmla="val 49995" name="adj1"/>
            </a:avLst>
          </a:prstGeom>
          <a:noFill/>
          <a:ln cap="flat" cmpd="sng" w="9525">
            <a:solidFill>
              <a:srgbClr val="CCCCCC"/>
            </a:solidFill>
            <a:prstDash val="solid"/>
            <a:round/>
            <a:headEnd len="med" w="med" type="none"/>
            <a:tailEnd len="med" w="med" type="oval"/>
          </a:ln>
        </p:spPr>
      </p:cxnSp>
      <p:cxnSp>
        <p:nvCxnSpPr>
          <p:cNvPr id="122" name="Google Shape;122;p31"/>
          <p:cNvCxnSpPr>
            <a:stCxn id="120" idx="3"/>
            <a:endCxn id="123" idx="1"/>
          </p:cNvCxnSpPr>
          <p:nvPr/>
        </p:nvCxnSpPr>
        <p:spPr>
          <a:xfrm flipH="1" rot="10800000">
            <a:off x="3504350" y="1595972"/>
            <a:ext cx="950100" cy="974400"/>
          </a:xfrm>
          <a:prstGeom prst="bentConnector3">
            <a:avLst>
              <a:gd fmla="val 50000" name="adj1"/>
            </a:avLst>
          </a:prstGeom>
          <a:noFill/>
          <a:ln cap="flat" cmpd="sng" w="9525">
            <a:solidFill>
              <a:srgbClr val="CCCCCC"/>
            </a:solidFill>
            <a:prstDash val="solid"/>
            <a:round/>
            <a:headEnd len="med" w="med" type="none"/>
            <a:tailEnd len="med" w="med" type="oval"/>
          </a:ln>
        </p:spPr>
      </p:cxnSp>
      <p:sp>
        <p:nvSpPr>
          <p:cNvPr id="123" name="Google Shape;123;p31"/>
          <p:cNvSpPr/>
          <p:nvPr/>
        </p:nvSpPr>
        <p:spPr>
          <a:xfrm>
            <a:off x="4454449" y="1430425"/>
            <a:ext cx="12963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Características</a:t>
            </a:r>
            <a:endParaRPr sz="1200">
              <a:solidFill>
                <a:srgbClr val="222222"/>
              </a:solidFill>
              <a:latin typeface="DM Sans"/>
              <a:ea typeface="DM Sans"/>
              <a:cs typeface="DM Sans"/>
              <a:sym typeface="DM Sans"/>
            </a:endParaRPr>
          </a:p>
        </p:txBody>
      </p:sp>
      <p:sp>
        <p:nvSpPr>
          <p:cNvPr id="124" name="Google Shape;124;p31"/>
          <p:cNvSpPr/>
          <p:nvPr/>
        </p:nvSpPr>
        <p:spPr>
          <a:xfrm>
            <a:off x="4454458" y="2406138"/>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Diferencias </a:t>
            </a:r>
            <a:endParaRPr sz="1200">
              <a:solidFill>
                <a:srgbClr val="222222"/>
              </a:solidFill>
              <a:latin typeface="DM Sans"/>
              <a:ea typeface="DM Sans"/>
              <a:cs typeface="DM Sans"/>
              <a:sym typeface="DM Sans"/>
            </a:endParaRPr>
          </a:p>
        </p:txBody>
      </p:sp>
      <p:cxnSp>
        <p:nvCxnSpPr>
          <p:cNvPr id="125" name="Google Shape;125;p31"/>
          <p:cNvCxnSpPr>
            <a:stCxn id="120" idx="3"/>
            <a:endCxn id="124" idx="1"/>
          </p:cNvCxnSpPr>
          <p:nvPr/>
        </p:nvCxnSpPr>
        <p:spPr>
          <a:xfrm>
            <a:off x="3504350" y="2570372"/>
            <a:ext cx="950100" cy="1500"/>
          </a:xfrm>
          <a:prstGeom prst="bentConnector3">
            <a:avLst>
              <a:gd fmla="val 50000" name="adj1"/>
            </a:avLst>
          </a:prstGeom>
          <a:noFill/>
          <a:ln cap="flat" cmpd="sng" w="9525">
            <a:solidFill>
              <a:srgbClr val="CCCCCC"/>
            </a:solidFill>
            <a:prstDash val="solid"/>
            <a:round/>
            <a:headEnd len="med" w="med" type="none"/>
            <a:tailEnd len="med" w="med" type="oval"/>
          </a:ln>
        </p:spPr>
      </p:cxnSp>
      <p:sp>
        <p:nvSpPr>
          <p:cNvPr id="126" name="Google Shape;126;p31"/>
          <p:cNvSpPr/>
          <p:nvPr/>
        </p:nvSpPr>
        <p:spPr>
          <a:xfrm>
            <a:off x="6673024" y="2406150"/>
            <a:ext cx="14283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Clustering</a:t>
            </a:r>
            <a:endParaRPr sz="1200">
              <a:solidFill>
                <a:srgbClr val="222222"/>
              </a:solidFill>
              <a:latin typeface="DM Sans"/>
              <a:ea typeface="DM Sans"/>
              <a:cs typeface="DM Sans"/>
              <a:sym typeface="DM Sans"/>
            </a:endParaRPr>
          </a:p>
        </p:txBody>
      </p:sp>
      <p:sp>
        <p:nvSpPr>
          <p:cNvPr id="127" name="Google Shape;127;p31"/>
          <p:cNvSpPr/>
          <p:nvPr/>
        </p:nvSpPr>
        <p:spPr>
          <a:xfrm>
            <a:off x="6673024" y="2838500"/>
            <a:ext cx="14283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Reglas de Asociación</a:t>
            </a:r>
            <a:endParaRPr sz="1200">
              <a:solidFill>
                <a:srgbClr val="222222"/>
              </a:solidFill>
              <a:latin typeface="DM Sans"/>
              <a:ea typeface="DM Sans"/>
              <a:cs typeface="DM Sans"/>
              <a:sym typeface="DM Sans"/>
            </a:endParaRPr>
          </a:p>
        </p:txBody>
      </p:sp>
      <p:cxnSp>
        <p:nvCxnSpPr>
          <p:cNvPr id="128" name="Google Shape;128;p31"/>
          <p:cNvCxnSpPr>
            <a:stCxn id="129" idx="3"/>
            <a:endCxn id="126" idx="1"/>
          </p:cNvCxnSpPr>
          <p:nvPr/>
        </p:nvCxnSpPr>
        <p:spPr>
          <a:xfrm flipH="1" rot="10800000">
            <a:off x="5646658" y="2571875"/>
            <a:ext cx="1026300" cy="896700"/>
          </a:xfrm>
          <a:prstGeom prst="bentConnector3">
            <a:avLst>
              <a:gd fmla="val 50003" name="adj1"/>
            </a:avLst>
          </a:prstGeom>
          <a:noFill/>
          <a:ln cap="flat" cmpd="sng" w="9525">
            <a:solidFill>
              <a:srgbClr val="393B43"/>
            </a:solidFill>
            <a:prstDash val="solid"/>
            <a:round/>
            <a:headEnd len="sm" w="sm" type="none"/>
            <a:tailEnd len="sm" w="sm" type="oval"/>
          </a:ln>
        </p:spPr>
      </p:cxnSp>
      <p:cxnSp>
        <p:nvCxnSpPr>
          <p:cNvPr id="130" name="Google Shape;130;p31"/>
          <p:cNvCxnSpPr>
            <a:stCxn id="129" idx="3"/>
            <a:endCxn id="127" idx="1"/>
          </p:cNvCxnSpPr>
          <p:nvPr/>
        </p:nvCxnSpPr>
        <p:spPr>
          <a:xfrm flipH="1" rot="10800000">
            <a:off x="5646658" y="3004175"/>
            <a:ext cx="1026300" cy="464400"/>
          </a:xfrm>
          <a:prstGeom prst="bentConnector3">
            <a:avLst>
              <a:gd fmla="val 50003" name="adj1"/>
            </a:avLst>
          </a:prstGeom>
          <a:noFill/>
          <a:ln cap="flat" cmpd="sng" w="9525">
            <a:solidFill>
              <a:srgbClr val="393B43"/>
            </a:solidFill>
            <a:prstDash val="solid"/>
            <a:round/>
            <a:headEnd len="sm" w="sm" type="none"/>
            <a:tailEnd len="sm" w="sm" type="oval"/>
          </a:ln>
        </p:spPr>
      </p:cxnSp>
      <p:sp>
        <p:nvSpPr>
          <p:cNvPr id="129" name="Google Shape;129;p31"/>
          <p:cNvSpPr/>
          <p:nvPr/>
        </p:nvSpPr>
        <p:spPr>
          <a:xfrm>
            <a:off x="4454458" y="3302975"/>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Algoritmos</a:t>
            </a:r>
            <a:endParaRPr sz="1200">
              <a:solidFill>
                <a:srgbClr val="222222"/>
              </a:solidFill>
              <a:latin typeface="DM Sans"/>
              <a:ea typeface="DM Sans"/>
              <a:cs typeface="DM Sans"/>
              <a:sym typeface="DM Sans"/>
            </a:endParaRPr>
          </a:p>
        </p:txBody>
      </p:sp>
      <p:cxnSp>
        <p:nvCxnSpPr>
          <p:cNvPr id="131" name="Google Shape;131;p31"/>
          <p:cNvCxnSpPr>
            <a:stCxn id="120" idx="3"/>
            <a:endCxn id="129" idx="1"/>
          </p:cNvCxnSpPr>
          <p:nvPr/>
        </p:nvCxnSpPr>
        <p:spPr>
          <a:xfrm>
            <a:off x="3504350" y="2570372"/>
            <a:ext cx="950100" cy="898200"/>
          </a:xfrm>
          <a:prstGeom prst="bentConnector3">
            <a:avLst>
              <a:gd fmla="val 50000" name="adj1"/>
            </a:avLst>
          </a:prstGeom>
          <a:noFill/>
          <a:ln cap="flat" cmpd="sng" w="9525">
            <a:solidFill>
              <a:srgbClr val="CCCCCC"/>
            </a:solidFill>
            <a:prstDash val="solid"/>
            <a:round/>
            <a:headEnd len="med" w="med" type="none"/>
            <a:tailEnd len="med" w="med" type="oval"/>
          </a:ln>
        </p:spPr>
      </p:cxnSp>
      <p:sp>
        <p:nvSpPr>
          <p:cNvPr id="132" name="Google Shape;132;p31"/>
          <p:cNvSpPr/>
          <p:nvPr/>
        </p:nvSpPr>
        <p:spPr>
          <a:xfrm>
            <a:off x="6673024" y="3408750"/>
            <a:ext cx="14283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Reducción de la Dimensionalidad</a:t>
            </a:r>
            <a:endParaRPr sz="1200">
              <a:solidFill>
                <a:srgbClr val="222222"/>
              </a:solidFill>
              <a:latin typeface="DM Sans"/>
              <a:ea typeface="DM Sans"/>
              <a:cs typeface="DM Sans"/>
              <a:sym typeface="DM Sans"/>
            </a:endParaRPr>
          </a:p>
        </p:txBody>
      </p:sp>
      <p:cxnSp>
        <p:nvCxnSpPr>
          <p:cNvPr id="133" name="Google Shape;133;p31"/>
          <p:cNvCxnSpPr>
            <a:stCxn id="129" idx="3"/>
            <a:endCxn id="132" idx="1"/>
          </p:cNvCxnSpPr>
          <p:nvPr/>
        </p:nvCxnSpPr>
        <p:spPr>
          <a:xfrm>
            <a:off x="5646658" y="3468575"/>
            <a:ext cx="1026300" cy="105900"/>
          </a:xfrm>
          <a:prstGeom prst="bentConnector3">
            <a:avLst>
              <a:gd fmla="val 50003" name="adj1"/>
            </a:avLst>
          </a:prstGeom>
          <a:noFill/>
          <a:ln cap="flat" cmpd="sng" w="9525">
            <a:solidFill>
              <a:srgbClr val="393B43"/>
            </a:solidFill>
            <a:prstDash val="solid"/>
            <a:round/>
            <a:headEnd len="sm" w="sm" type="none"/>
            <a:tailEnd len="sm" w="sm" type="oval"/>
          </a:ln>
        </p:spPr>
      </p:cxnSp>
      <p:cxnSp>
        <p:nvCxnSpPr>
          <p:cNvPr id="134" name="Google Shape;134;p31"/>
          <p:cNvCxnSpPr>
            <a:stCxn id="132" idx="2"/>
            <a:endCxn id="135" idx="0"/>
          </p:cNvCxnSpPr>
          <p:nvPr/>
        </p:nvCxnSpPr>
        <p:spPr>
          <a:xfrm flipH="1" rot="-5400000">
            <a:off x="7177774" y="3949350"/>
            <a:ext cx="423300" cy="4500"/>
          </a:xfrm>
          <a:prstGeom prst="bentConnector3">
            <a:avLst>
              <a:gd fmla="val 50000" name="adj1"/>
            </a:avLst>
          </a:prstGeom>
          <a:noFill/>
          <a:ln cap="flat" cmpd="sng" w="9525">
            <a:solidFill>
              <a:srgbClr val="393B43"/>
            </a:solidFill>
            <a:prstDash val="solid"/>
            <a:round/>
            <a:headEnd len="sm" w="sm" type="none"/>
            <a:tailEnd len="sm" w="sm" type="oval"/>
          </a:ln>
        </p:spPr>
      </p:cxnSp>
      <p:sp>
        <p:nvSpPr>
          <p:cNvPr id="135" name="Google Shape;135;p31"/>
          <p:cNvSpPr/>
          <p:nvPr/>
        </p:nvSpPr>
        <p:spPr>
          <a:xfrm>
            <a:off x="6677374" y="4163250"/>
            <a:ext cx="14283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PCA</a:t>
            </a:r>
            <a:endParaRPr sz="1200">
              <a:solidFill>
                <a:srgbClr val="222222"/>
              </a:solidFill>
              <a:latin typeface="DM Sans"/>
              <a:ea typeface="DM Sans"/>
              <a:cs typeface="DM Sans"/>
              <a:sym typeface="DM Sans"/>
            </a:endParaRPr>
          </a:p>
        </p:txBody>
      </p:sp>
      <p:sp>
        <p:nvSpPr>
          <p:cNvPr id="136" name="Google Shape;136;p31"/>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MAPA DE </a:t>
            </a:r>
            <a:r>
              <a:rPr lang="es" sz="1600">
                <a:solidFill>
                  <a:schemeClr val="dk1"/>
                </a:solidFill>
                <a:latin typeface="DM Sans"/>
                <a:ea typeface="DM Sans"/>
                <a:cs typeface="DM Sans"/>
                <a:sym typeface="DM Sans"/>
              </a:rPr>
              <a:t>CONCEPTOS</a:t>
            </a:r>
            <a:endParaRPr>
              <a:latin typeface="DM Sans"/>
              <a:ea typeface="DM Sans"/>
              <a:cs typeface="DM Sans"/>
              <a:sym typeface="DM Sans"/>
            </a:endParaRPr>
          </a:p>
        </p:txBody>
      </p:sp>
      <p:pic>
        <p:nvPicPr>
          <p:cNvPr id="137" name="Google Shape;137;p31" title="ícono de mapa de contenidos"/>
          <p:cNvPicPr preferRelativeResize="0"/>
          <p:nvPr/>
        </p:nvPicPr>
        <p:blipFill>
          <a:blip r:embed="rId3">
            <a:alphaModFix/>
          </a:blip>
          <a:stretch>
            <a:fillRect/>
          </a:stretch>
        </p:blipFill>
        <p:spPr>
          <a:xfrm>
            <a:off x="586275" y="533519"/>
            <a:ext cx="300599" cy="300618"/>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76"/>
          <p:cNvSpPr txBox="1"/>
          <p:nvPr/>
        </p:nvSpPr>
        <p:spPr>
          <a:xfrm>
            <a:off x="3579150" y="421788"/>
            <a:ext cx="5233200" cy="4299900"/>
          </a:xfrm>
          <a:prstGeom prst="rect">
            <a:avLst/>
          </a:prstGeom>
          <a:solidFill>
            <a:srgbClr val="000000"/>
          </a:solidFill>
          <a:ln>
            <a:noFill/>
          </a:ln>
        </p:spPr>
        <p:txBody>
          <a:bodyPr anchorCtr="0" anchor="ctr" bIns="91425" lIns="91425" spcFirstLastPara="1" rIns="91425" wrap="square" tIns="91425">
            <a:spAutoFit/>
          </a:bodyPr>
          <a:lstStyle/>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from</a:t>
            </a:r>
            <a:r>
              <a:rPr lang="es" sz="950">
                <a:solidFill>
                  <a:srgbClr val="D4D4D4"/>
                </a:solidFill>
                <a:highlight>
                  <a:srgbClr val="1E1E1E"/>
                </a:highlight>
                <a:latin typeface="Courier New"/>
                <a:ea typeface="Courier New"/>
                <a:cs typeface="Courier New"/>
                <a:sym typeface="Courier New"/>
              </a:rPr>
              <a:t> sklearn.datasets </a:t>
            </a: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make_blobs</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from</a:t>
            </a:r>
            <a:r>
              <a:rPr lang="es" sz="950">
                <a:solidFill>
                  <a:srgbClr val="D4D4D4"/>
                </a:solidFill>
                <a:highlight>
                  <a:srgbClr val="1E1E1E"/>
                </a:highlight>
                <a:latin typeface="Courier New"/>
                <a:ea typeface="Courier New"/>
                <a:cs typeface="Courier New"/>
                <a:sym typeface="Courier New"/>
              </a:rPr>
              <a:t> sklearn.cluster </a:t>
            </a: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DBSCAN</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6AA94F"/>
                </a:solidFill>
                <a:highlight>
                  <a:srgbClr val="1E1E1E"/>
                </a:highlight>
                <a:latin typeface="Courier New"/>
                <a:ea typeface="Courier New"/>
                <a:cs typeface="Courier New"/>
                <a:sym typeface="Courier New"/>
              </a:rPr>
              <a:t># Configuracion de datos y parametros</a:t>
            </a:r>
            <a:endParaRPr sz="950">
              <a:solidFill>
                <a:srgbClr val="6AA94F"/>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num_samples_total = </a:t>
            </a:r>
            <a:r>
              <a:rPr lang="es" sz="950">
                <a:solidFill>
                  <a:srgbClr val="B5CEA8"/>
                </a:solidFill>
                <a:highlight>
                  <a:srgbClr val="1E1E1E"/>
                </a:highlight>
                <a:latin typeface="Courier New"/>
                <a:ea typeface="Courier New"/>
                <a:cs typeface="Courier New"/>
                <a:sym typeface="Courier New"/>
              </a:rPr>
              <a:t>1000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cluster_centers = </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3</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3</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7</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7</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num_classes = </a:t>
            </a:r>
            <a:r>
              <a:rPr lang="es" sz="950">
                <a:solidFill>
                  <a:srgbClr val="DCDCAA"/>
                </a:solidFill>
                <a:highlight>
                  <a:srgbClr val="1E1E1E"/>
                </a:highlight>
                <a:latin typeface="Courier New"/>
                <a:ea typeface="Courier New"/>
                <a:cs typeface="Courier New"/>
                <a:sym typeface="Courier New"/>
              </a:rPr>
              <a:t>len</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cluster_centers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epsilon = </a:t>
            </a:r>
            <a:r>
              <a:rPr lang="es" sz="950">
                <a:solidFill>
                  <a:srgbClr val="B5CEA8"/>
                </a:solidFill>
                <a:highlight>
                  <a:srgbClr val="1E1E1E"/>
                </a:highlight>
                <a:latin typeface="Courier New"/>
                <a:ea typeface="Courier New"/>
                <a:cs typeface="Courier New"/>
                <a:sym typeface="Courier New"/>
              </a:rPr>
              <a:t>1.0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min_samples = </a:t>
            </a:r>
            <a:r>
              <a:rPr lang="es" sz="950">
                <a:solidFill>
                  <a:srgbClr val="B5CEA8"/>
                </a:solidFill>
                <a:highlight>
                  <a:srgbClr val="1E1E1E"/>
                </a:highlight>
                <a:latin typeface="Courier New"/>
                <a:ea typeface="Courier New"/>
                <a:cs typeface="Courier New"/>
                <a:sym typeface="Courier New"/>
              </a:rPr>
              <a:t>13</a:t>
            </a:r>
            <a:endParaRPr sz="950">
              <a:solidFill>
                <a:srgbClr val="B5CEA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6AA94F"/>
                </a:solidFill>
                <a:highlight>
                  <a:srgbClr val="1E1E1E"/>
                </a:highlight>
                <a:latin typeface="Courier New"/>
                <a:ea typeface="Courier New"/>
                <a:cs typeface="Courier New"/>
                <a:sym typeface="Courier New"/>
              </a:rPr>
              <a:t># Generacion de datos</a:t>
            </a:r>
            <a:endParaRPr sz="950">
              <a:solidFill>
                <a:srgbClr val="6AA94F"/>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y = make_blobs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n_samples = num_samples_total</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centers = cluster_centers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n_features = num_classes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center_box=</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cluster_std = </a:t>
            </a:r>
            <a:r>
              <a:rPr lang="es" sz="950">
                <a:solidFill>
                  <a:srgbClr val="B5CEA8"/>
                </a:solidFill>
                <a:highlight>
                  <a:srgbClr val="1E1E1E"/>
                </a:highlight>
                <a:latin typeface="Courier New"/>
                <a:ea typeface="Courier New"/>
                <a:cs typeface="Courier New"/>
                <a:sym typeface="Courier New"/>
              </a:rPr>
              <a:t>0.5</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6AA94F"/>
                </a:solidFill>
                <a:highlight>
                  <a:srgbClr val="1E1E1E"/>
                </a:highlight>
                <a:latin typeface="Courier New"/>
                <a:ea typeface="Courier New"/>
                <a:cs typeface="Courier New"/>
                <a:sym typeface="Courier New"/>
              </a:rPr>
              <a:t># DBSCAN</a:t>
            </a:r>
            <a:endParaRPr sz="950">
              <a:solidFill>
                <a:srgbClr val="6AA94F"/>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db = DBSCAN</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eps=epsilon</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min_samples=min_samples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.fit</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labels = db.labels_;no_clusters = </a:t>
            </a:r>
            <a:r>
              <a:rPr lang="es" sz="950">
                <a:solidFill>
                  <a:srgbClr val="DCDCAA"/>
                </a:solidFill>
                <a:highlight>
                  <a:srgbClr val="1E1E1E"/>
                </a:highlight>
                <a:latin typeface="Courier New"/>
                <a:ea typeface="Courier New"/>
                <a:cs typeface="Courier New"/>
                <a:sym typeface="Courier New"/>
              </a:rPr>
              <a:t>len</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np.unique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no_noise = np.</a:t>
            </a:r>
            <a:r>
              <a:rPr lang="es" sz="950">
                <a:solidFill>
                  <a:srgbClr val="DCDCAA"/>
                </a:solidFill>
                <a:highlight>
                  <a:srgbClr val="1E1E1E"/>
                </a:highlight>
                <a:latin typeface="Courier New"/>
                <a:ea typeface="Courier New"/>
                <a:cs typeface="Courier New"/>
                <a:sym typeface="Courier New"/>
              </a:rPr>
              <a:t>sum</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np.array</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axis=</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6AA94F"/>
                </a:solidFill>
                <a:highlight>
                  <a:srgbClr val="1E1E1E"/>
                </a:highlight>
                <a:latin typeface="Courier New"/>
                <a:ea typeface="Courier New"/>
                <a:cs typeface="Courier New"/>
                <a:sym typeface="Courier New"/>
              </a:rPr>
              <a:t># Ruido (Outliers)</a:t>
            </a:r>
            <a:endParaRPr sz="950">
              <a:solidFill>
                <a:srgbClr val="6AA94F"/>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CDCAA"/>
                </a:solidFill>
                <a:highlight>
                  <a:srgbClr val="1E1E1E"/>
                </a:highlight>
                <a:latin typeface="Courier New"/>
                <a:ea typeface="Courier New"/>
                <a:cs typeface="Courier New"/>
                <a:sym typeface="Courier New"/>
              </a:rPr>
              <a:t>print</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 clusters estimado: %d'</a:t>
            </a:r>
            <a:r>
              <a:rPr lang="es" sz="950">
                <a:solidFill>
                  <a:srgbClr val="D4D4D4"/>
                </a:solidFill>
                <a:highlight>
                  <a:srgbClr val="1E1E1E"/>
                </a:highlight>
                <a:latin typeface="Courier New"/>
                <a:ea typeface="Courier New"/>
                <a:cs typeface="Courier New"/>
                <a:sym typeface="Courier New"/>
              </a:rPr>
              <a:t> % no_clusters</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CDCAA"/>
                </a:solidFill>
                <a:highlight>
                  <a:srgbClr val="1E1E1E"/>
                </a:highlight>
                <a:latin typeface="Courier New"/>
                <a:ea typeface="Courier New"/>
                <a:cs typeface="Courier New"/>
                <a:sym typeface="Courier New"/>
              </a:rPr>
              <a:t>print</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 puntos ruidosos: %d'</a:t>
            </a:r>
            <a:r>
              <a:rPr lang="es" sz="950">
                <a:solidFill>
                  <a:srgbClr val="D4D4D4"/>
                </a:solidFill>
                <a:highlight>
                  <a:srgbClr val="1E1E1E"/>
                </a:highlight>
                <a:latin typeface="Courier New"/>
                <a:ea typeface="Courier New"/>
                <a:cs typeface="Courier New"/>
                <a:sym typeface="Courier New"/>
              </a:rPr>
              <a:t> % no_noise</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6AA94F"/>
                </a:solidFill>
                <a:highlight>
                  <a:srgbClr val="1E1E1E"/>
                </a:highlight>
                <a:latin typeface="Courier New"/>
                <a:ea typeface="Courier New"/>
                <a:cs typeface="Courier New"/>
                <a:sym typeface="Courier New"/>
              </a:rPr>
              <a:t># Generar figura de datos</a:t>
            </a:r>
            <a:endParaRPr sz="950">
              <a:solidFill>
                <a:srgbClr val="6AA94F"/>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colors = </a:t>
            </a:r>
            <a:r>
              <a:rPr lang="es" sz="950">
                <a:solidFill>
                  <a:srgbClr val="4EC9B0"/>
                </a:solidFill>
                <a:highlight>
                  <a:srgbClr val="1E1E1E"/>
                </a:highlight>
                <a:latin typeface="Courier New"/>
                <a:ea typeface="Courier New"/>
                <a:cs typeface="Courier New"/>
                <a:sym typeface="Courier New"/>
              </a:rPr>
              <a:t>list</a:t>
            </a:r>
            <a:r>
              <a:rPr lang="es" sz="950">
                <a:solidFill>
                  <a:srgbClr val="DCDCDC"/>
                </a:solidFill>
                <a:highlight>
                  <a:srgbClr val="1E1E1E"/>
                </a:highlight>
                <a:latin typeface="Courier New"/>
                <a:ea typeface="Courier New"/>
                <a:cs typeface="Courier New"/>
                <a:sym typeface="Courier New"/>
              </a:rPr>
              <a:t>(</a:t>
            </a:r>
            <a:r>
              <a:rPr lang="es" sz="950">
                <a:solidFill>
                  <a:srgbClr val="DCDCAA"/>
                </a:solidFill>
                <a:highlight>
                  <a:srgbClr val="1E1E1E"/>
                </a:highlight>
                <a:latin typeface="Courier New"/>
                <a:ea typeface="Courier New"/>
                <a:cs typeface="Courier New"/>
                <a:sym typeface="Courier New"/>
              </a:rPr>
              <a:t>map</a:t>
            </a:r>
            <a:r>
              <a:rPr lang="es" sz="950">
                <a:solidFill>
                  <a:srgbClr val="DCDCDC"/>
                </a:solidFill>
                <a:highlight>
                  <a:srgbClr val="1E1E1E"/>
                </a:highlight>
                <a:latin typeface="Courier New"/>
                <a:ea typeface="Courier New"/>
                <a:cs typeface="Courier New"/>
                <a:sym typeface="Courier New"/>
              </a:rPr>
              <a:t>(</a:t>
            </a:r>
            <a:r>
              <a:rPr lang="es" sz="950">
                <a:solidFill>
                  <a:srgbClr val="569CD6"/>
                </a:solidFill>
                <a:highlight>
                  <a:srgbClr val="1E1E1E"/>
                </a:highlight>
                <a:latin typeface="Courier New"/>
                <a:ea typeface="Courier New"/>
                <a:cs typeface="Courier New"/>
                <a:sym typeface="Courier New"/>
              </a:rPr>
              <a:t>lambda</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'#3b4cc0'</a:t>
            </a:r>
            <a:r>
              <a:rPr lang="es" sz="950">
                <a:solidFill>
                  <a:srgbClr val="D4D4D4"/>
                </a:solidFill>
                <a:highlight>
                  <a:srgbClr val="1E1E1E"/>
                </a:highlight>
                <a:latin typeface="Courier New"/>
                <a:ea typeface="Courier New"/>
                <a:cs typeface="Courier New"/>
                <a:sym typeface="Courier New"/>
              </a:rPr>
              <a:t> </a:t>
            </a:r>
            <a:r>
              <a:rPr lang="es" sz="950">
                <a:solidFill>
                  <a:srgbClr val="C586C0"/>
                </a:solidFill>
                <a:highlight>
                  <a:srgbClr val="1E1E1E"/>
                </a:highlight>
                <a:latin typeface="Courier New"/>
                <a:ea typeface="Courier New"/>
                <a:cs typeface="Courier New"/>
                <a:sym typeface="Courier New"/>
              </a:rPr>
              <a:t>if</a:t>
            </a:r>
            <a:r>
              <a:rPr lang="es" sz="950">
                <a:solidFill>
                  <a:srgbClr val="D4D4D4"/>
                </a:solidFill>
                <a:highlight>
                  <a:srgbClr val="1E1E1E"/>
                </a:highlight>
                <a:latin typeface="Courier New"/>
                <a:ea typeface="Courier New"/>
                <a:cs typeface="Courier New"/>
                <a:sym typeface="Courier New"/>
              </a:rPr>
              <a:t> x == </a:t>
            </a:r>
            <a:r>
              <a:rPr lang="es" sz="950">
                <a:solidFill>
                  <a:srgbClr val="B5CEA8"/>
                </a:solidFill>
                <a:highlight>
                  <a:srgbClr val="1E1E1E"/>
                </a:highlight>
                <a:latin typeface="Courier New"/>
                <a:ea typeface="Courier New"/>
                <a:cs typeface="Courier New"/>
                <a:sym typeface="Courier New"/>
              </a:rPr>
              <a:t>1</a:t>
            </a:r>
            <a:r>
              <a:rPr lang="es" sz="950">
                <a:solidFill>
                  <a:srgbClr val="D4D4D4"/>
                </a:solidFill>
                <a:highlight>
                  <a:srgbClr val="1E1E1E"/>
                </a:highlight>
                <a:latin typeface="Courier New"/>
                <a:ea typeface="Courier New"/>
                <a:cs typeface="Courier New"/>
                <a:sym typeface="Courier New"/>
              </a:rPr>
              <a:t> </a:t>
            </a:r>
            <a:r>
              <a:rPr lang="es" sz="950">
                <a:solidFill>
                  <a:srgbClr val="C586C0"/>
                </a:solidFill>
                <a:highlight>
                  <a:srgbClr val="1E1E1E"/>
                </a:highlight>
                <a:latin typeface="Courier New"/>
                <a:ea typeface="Courier New"/>
                <a:cs typeface="Courier New"/>
                <a:sym typeface="Courier New"/>
              </a:rPr>
              <a:t>else</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'#b40426'</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labels</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plt.scatter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c=colors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marker=</a:t>
            </a:r>
            <a:r>
              <a:rPr lang="es" sz="950">
                <a:solidFill>
                  <a:srgbClr val="CE9178"/>
                </a:solidFill>
                <a:highlight>
                  <a:srgbClr val="1E1E1E"/>
                </a:highlight>
                <a:latin typeface="Courier New"/>
                <a:ea typeface="Courier New"/>
                <a:cs typeface="Courier New"/>
                <a:sym typeface="Courier New"/>
              </a:rPr>
              <a:t>"o"</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picker=</a:t>
            </a:r>
            <a:r>
              <a:rPr lang="es" sz="950">
                <a:solidFill>
                  <a:srgbClr val="569CD6"/>
                </a:solidFill>
                <a:highlight>
                  <a:srgbClr val="1E1E1E"/>
                </a:highlight>
                <a:latin typeface="Courier New"/>
                <a:ea typeface="Courier New"/>
                <a:cs typeface="Courier New"/>
                <a:sym typeface="Courier New"/>
              </a:rPr>
              <a:t>True</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plt.title</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'Clasificacion DBSCAN'</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plt.xlabel</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'Eje X[0]'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plt.ylabel</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'Eje X[1]'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plt.show</a:t>
            </a:r>
            <a:r>
              <a:rPr lang="es" sz="950">
                <a:solidFill>
                  <a:srgbClr val="DCDCDC"/>
                </a:solidFill>
                <a:highlight>
                  <a:srgbClr val="1E1E1E"/>
                </a:highlight>
                <a:latin typeface="Courier New"/>
                <a:ea typeface="Courier New"/>
                <a:cs typeface="Courier New"/>
                <a:sym typeface="Courier New"/>
              </a:rPr>
              <a:t>()</a:t>
            </a:r>
            <a:endParaRPr sz="950">
              <a:solidFill>
                <a:srgbClr val="C586C0"/>
              </a:solidFill>
              <a:highlight>
                <a:srgbClr val="1E1E1E"/>
              </a:highlight>
              <a:latin typeface="Courier New"/>
              <a:ea typeface="Courier New"/>
              <a:cs typeface="Courier New"/>
              <a:sym typeface="Courier New"/>
            </a:endParaRPr>
          </a:p>
        </p:txBody>
      </p:sp>
      <p:sp>
        <p:nvSpPr>
          <p:cNvPr id="485" name="Google Shape;485;p76"/>
          <p:cNvSpPr txBox="1"/>
          <p:nvPr>
            <p:ph idx="4294967295" type="title"/>
          </p:nvPr>
        </p:nvSpPr>
        <p:spPr>
          <a:xfrm>
            <a:off x="460425" y="829225"/>
            <a:ext cx="85206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latin typeface="DM Sans"/>
                <a:ea typeface="DM Sans"/>
                <a:cs typeface="DM Sans"/>
                <a:sym typeface="DM Sans"/>
              </a:rPr>
              <a:t>Ejemplo</a:t>
            </a:r>
            <a:endParaRPr b="1" sz="4000">
              <a:latin typeface="DM Sans"/>
              <a:ea typeface="DM Sans"/>
              <a:cs typeface="DM Sans"/>
              <a:sym typeface="DM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77"/>
          <p:cNvSpPr txBox="1"/>
          <p:nvPr/>
        </p:nvSpPr>
        <p:spPr>
          <a:xfrm>
            <a:off x="14315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Actividad colaborativa</a:t>
            </a:r>
            <a:endParaRPr b="1" sz="3500">
              <a:solidFill>
                <a:srgbClr val="EAFF6A"/>
              </a:solidFill>
              <a:latin typeface="DM Sans"/>
              <a:ea typeface="DM Sans"/>
              <a:cs typeface="DM Sans"/>
              <a:sym typeface="DM Sans"/>
            </a:endParaRPr>
          </a:p>
        </p:txBody>
      </p:sp>
      <p:sp>
        <p:nvSpPr>
          <p:cNvPr id="491" name="Google Shape;491;p77"/>
          <p:cNvSpPr txBox="1"/>
          <p:nvPr/>
        </p:nvSpPr>
        <p:spPr>
          <a:xfrm>
            <a:off x="473350" y="1626100"/>
            <a:ext cx="71694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2500">
                <a:solidFill>
                  <a:schemeClr val="lt1"/>
                </a:solidFill>
                <a:latin typeface="DM Sans"/>
                <a:ea typeface="DM Sans"/>
                <a:cs typeface="DM Sans"/>
                <a:sym typeface="DM Sans"/>
              </a:rPr>
              <a:t>CLUSTERING APLICADO A ACCIONES</a:t>
            </a:r>
            <a:endParaRPr sz="2500">
              <a:solidFill>
                <a:srgbClr val="DEFC52"/>
              </a:solidFill>
              <a:latin typeface="Helvetica Neue Light"/>
              <a:ea typeface="Helvetica Neue Light"/>
              <a:cs typeface="Helvetica Neue Light"/>
              <a:sym typeface="Helvetica Neue Light"/>
            </a:endParaRPr>
          </a:p>
        </p:txBody>
      </p:sp>
      <p:sp>
        <p:nvSpPr>
          <p:cNvPr id="492" name="Google Shape;492;p77"/>
          <p:cNvSpPr txBox="1"/>
          <p:nvPr/>
        </p:nvSpPr>
        <p:spPr>
          <a:xfrm>
            <a:off x="473350" y="3980550"/>
            <a:ext cx="71694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000">
                <a:solidFill>
                  <a:srgbClr val="83AEFB"/>
                </a:solidFill>
                <a:latin typeface="DM Sans"/>
                <a:ea typeface="DM Sans"/>
                <a:cs typeface="DM Sans"/>
                <a:sym typeface="DM Sans"/>
              </a:rPr>
              <a:t>Duración: </a:t>
            </a:r>
            <a:r>
              <a:rPr b="1" lang="es" sz="2000">
                <a:solidFill>
                  <a:srgbClr val="83AEFB"/>
                </a:solidFill>
                <a:latin typeface="DM Sans"/>
                <a:ea typeface="DM Sans"/>
                <a:cs typeface="DM Sans"/>
                <a:sym typeface="DM Sans"/>
              </a:rPr>
              <a:t>2</a:t>
            </a:r>
            <a:r>
              <a:rPr b="1" lang="es" sz="2000">
                <a:solidFill>
                  <a:srgbClr val="83AEFB"/>
                </a:solidFill>
                <a:latin typeface="DM Sans"/>
                <a:ea typeface="DM Sans"/>
                <a:cs typeface="DM Sans"/>
                <a:sym typeface="DM Sans"/>
              </a:rPr>
              <a:t>0 minutos</a:t>
            </a:r>
            <a:endParaRPr b="1" sz="2000">
              <a:solidFill>
                <a:srgbClr val="83AEFB"/>
              </a:solidFill>
              <a:latin typeface="DM Sans"/>
              <a:ea typeface="DM Sans"/>
              <a:cs typeface="DM Sans"/>
              <a:sym typeface="DM Sans"/>
            </a:endParaRPr>
          </a:p>
          <a:p>
            <a:pPr indent="0" lvl="0" marL="0" rtl="0" algn="l">
              <a:spcBef>
                <a:spcPts val="0"/>
              </a:spcBef>
              <a:spcAft>
                <a:spcPts val="0"/>
              </a:spcAft>
              <a:buNone/>
            </a:pPr>
            <a:r>
              <a:rPr lang="es" sz="2000">
                <a:solidFill>
                  <a:srgbClr val="83AEFB"/>
                </a:solidFill>
                <a:latin typeface="DM Sans"/>
                <a:ea typeface="DM Sans"/>
                <a:cs typeface="DM Sans"/>
                <a:sym typeface="DM Sans"/>
              </a:rPr>
              <a:t>Grupos de 3-4 personas</a:t>
            </a:r>
            <a:endParaRPr sz="2000">
              <a:solidFill>
                <a:srgbClr val="83AEFB"/>
              </a:solidFill>
              <a:latin typeface="DM Sans"/>
              <a:ea typeface="DM Sans"/>
              <a:cs typeface="DM Sans"/>
              <a:sym typeface="DM Sans"/>
            </a:endParaRPr>
          </a:p>
        </p:txBody>
      </p:sp>
      <p:grpSp>
        <p:nvGrpSpPr>
          <p:cNvPr id="493" name="Google Shape;493;p77"/>
          <p:cNvGrpSpPr/>
          <p:nvPr/>
        </p:nvGrpSpPr>
        <p:grpSpPr>
          <a:xfrm>
            <a:off x="473351" y="619523"/>
            <a:ext cx="738900" cy="738900"/>
            <a:chOff x="473351" y="619523"/>
            <a:chExt cx="738900" cy="738900"/>
          </a:xfrm>
        </p:grpSpPr>
        <p:sp>
          <p:nvSpPr>
            <p:cNvPr id="494" name="Google Shape;494;p77"/>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95" name="Google Shape;495;p77"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
        <p:nvSpPr>
          <p:cNvPr id="496" name="Google Shape;496;p77"/>
          <p:cNvSpPr txBox="1"/>
          <p:nvPr/>
        </p:nvSpPr>
        <p:spPr>
          <a:xfrm>
            <a:off x="473350" y="2195500"/>
            <a:ext cx="78555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500">
                <a:solidFill>
                  <a:srgbClr val="B7B7B7"/>
                </a:solidFill>
                <a:latin typeface="DM Sans"/>
                <a:ea typeface="DM Sans"/>
                <a:cs typeface="DM Sans"/>
                <a:sym typeface="DM Sans"/>
              </a:rPr>
              <a:t>Utilizaremos información de precios de acciones para identificar cuales son las más parecidas</a:t>
            </a:r>
            <a:endParaRPr sz="2500">
              <a:solidFill>
                <a:srgbClr val="B7B7B7"/>
              </a:solidFill>
              <a:latin typeface="DM Sans"/>
              <a:ea typeface="DM Sans"/>
              <a:cs typeface="DM Sans"/>
              <a:sym typeface="DM Sans"/>
            </a:endParaRPr>
          </a:p>
          <a:p>
            <a:pPr indent="0" lvl="0" marL="0" rtl="0" algn="l">
              <a:spcBef>
                <a:spcPts val="0"/>
              </a:spcBef>
              <a:spcAft>
                <a:spcPts val="0"/>
              </a:spcAft>
              <a:buNone/>
            </a:pPr>
            <a:r>
              <a:rPr lang="es" sz="2500">
                <a:solidFill>
                  <a:srgbClr val="B7B7B7"/>
                </a:solidFill>
                <a:latin typeface="DM Sans"/>
                <a:ea typeface="DM Sans"/>
                <a:cs typeface="DM Sans"/>
                <a:sym typeface="DM Sans"/>
              </a:rPr>
              <a:t>Discutiremos en el final de la actividad los resultados obtenidos</a:t>
            </a:r>
            <a:endParaRPr sz="2500">
              <a:solidFill>
                <a:srgbClr val="B7B7B7"/>
              </a:solidFill>
              <a:latin typeface="DM Sans"/>
              <a:ea typeface="DM Sans"/>
              <a:cs typeface="DM Sans"/>
              <a:sym typeface="DM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78"/>
          <p:cNvSpPr txBox="1"/>
          <p:nvPr/>
        </p:nvSpPr>
        <p:spPr>
          <a:xfrm>
            <a:off x="4519500" y="1820650"/>
            <a:ext cx="3834600" cy="2490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Apertura al aprendizaje</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Siempre, pero siempre puedes seguir aprendiendo. Compartir el conocimiento es válido, la construcción colaborativa es la propuesta.</a:t>
            </a:r>
            <a:endParaRPr sz="1350">
              <a:solidFill>
                <a:schemeClr val="dk1"/>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Todas las voces</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Escuchar a todos, todos podemos reflexionar. Dejar el espacio para que todos podamos participar.</a:t>
            </a:r>
            <a:endParaRPr sz="1350" u="sng">
              <a:solidFill>
                <a:schemeClr val="dk1"/>
              </a:solidFill>
              <a:latin typeface="DM Sans"/>
              <a:ea typeface="DM Sans"/>
              <a:cs typeface="DM Sans"/>
              <a:sym typeface="DM Sans"/>
            </a:endParaRPr>
          </a:p>
        </p:txBody>
      </p:sp>
      <p:sp>
        <p:nvSpPr>
          <p:cNvPr id="502" name="Google Shape;502;p78"/>
          <p:cNvSpPr txBox="1"/>
          <p:nvPr/>
        </p:nvSpPr>
        <p:spPr>
          <a:xfrm>
            <a:off x="442200" y="1820650"/>
            <a:ext cx="3834600" cy="1866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Presencia</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Participar y “estar” en la clase, que tu alrededor no te distraiga</a:t>
            </a:r>
            <a:endParaRPr sz="1350">
              <a:solidFill>
                <a:schemeClr val="dk1"/>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Escucha activa</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Escuchar más allá de lo que la persona está expresando directamente</a:t>
            </a:r>
            <a:endParaRPr sz="1350" u="sng">
              <a:solidFill>
                <a:schemeClr val="dk1"/>
              </a:solidFill>
              <a:latin typeface="DM Sans"/>
              <a:ea typeface="DM Sans"/>
              <a:cs typeface="DM Sans"/>
              <a:sym typeface="DM Sans"/>
            </a:endParaRPr>
          </a:p>
        </p:txBody>
      </p:sp>
      <p:sp>
        <p:nvSpPr>
          <p:cNvPr id="503" name="Google Shape;503;p78"/>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Acuerdos</a:t>
            </a:r>
            <a:endParaRPr b="1" sz="4000">
              <a:solidFill>
                <a:schemeClr val="dk1"/>
              </a:solidFill>
              <a:latin typeface="DM Sans"/>
              <a:ea typeface="DM Sans"/>
              <a:cs typeface="DM Sans"/>
              <a:sym typeface="DM Sans"/>
            </a:endParaRPr>
          </a:p>
        </p:txBody>
      </p:sp>
      <p:sp>
        <p:nvSpPr>
          <p:cNvPr id="504" name="Google Shape;504;p78"/>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ACTIVIDAD COLABORATIVA</a:t>
            </a:r>
            <a:endParaRPr>
              <a:latin typeface="DM Sans"/>
              <a:ea typeface="DM Sans"/>
              <a:cs typeface="DM Sans"/>
              <a:sym typeface="DM Sans"/>
            </a:endParaRPr>
          </a:p>
        </p:txBody>
      </p:sp>
      <p:grpSp>
        <p:nvGrpSpPr>
          <p:cNvPr id="505" name="Google Shape;505;p78"/>
          <p:cNvGrpSpPr/>
          <p:nvPr/>
        </p:nvGrpSpPr>
        <p:grpSpPr>
          <a:xfrm>
            <a:off x="457350" y="468286"/>
            <a:ext cx="431074" cy="431074"/>
            <a:chOff x="473351" y="619523"/>
            <a:chExt cx="738900" cy="738900"/>
          </a:xfrm>
        </p:grpSpPr>
        <p:sp>
          <p:nvSpPr>
            <p:cNvPr id="506" name="Google Shape;506;p78"/>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07" name="Google Shape;507;p78"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grpSp>
        <p:nvGrpSpPr>
          <p:cNvPr id="512" name="Google Shape;512;p79"/>
          <p:cNvGrpSpPr/>
          <p:nvPr/>
        </p:nvGrpSpPr>
        <p:grpSpPr>
          <a:xfrm>
            <a:off x="457350" y="468286"/>
            <a:ext cx="431074" cy="431074"/>
            <a:chOff x="473351" y="619523"/>
            <a:chExt cx="738900" cy="738900"/>
          </a:xfrm>
        </p:grpSpPr>
        <p:sp>
          <p:nvSpPr>
            <p:cNvPr id="513" name="Google Shape;513;p79"/>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4" name="Google Shape;514;p79"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
        <p:nvSpPr>
          <p:cNvPr id="515" name="Google Shape;515;p79"/>
          <p:cNvSpPr txBox="1"/>
          <p:nvPr/>
        </p:nvSpPr>
        <p:spPr>
          <a:xfrm>
            <a:off x="501450" y="990525"/>
            <a:ext cx="8967600" cy="129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CLUSTERING APLICADO A ACCIONES</a:t>
            </a:r>
            <a:endParaRPr b="1" sz="4000">
              <a:solidFill>
                <a:schemeClr val="dk1"/>
              </a:solidFill>
              <a:latin typeface="DM Sans"/>
              <a:ea typeface="DM Sans"/>
              <a:cs typeface="DM Sans"/>
              <a:sym typeface="DM Sans"/>
            </a:endParaRPr>
          </a:p>
        </p:txBody>
      </p:sp>
      <p:sp>
        <p:nvSpPr>
          <p:cNvPr id="516" name="Google Shape;516;p79"/>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ACTIVIDAD COLABORATIVA</a:t>
            </a:r>
            <a:endParaRPr>
              <a:latin typeface="DM Sans"/>
              <a:ea typeface="DM Sans"/>
              <a:cs typeface="DM Sans"/>
              <a:sym typeface="DM Sans"/>
            </a:endParaRPr>
          </a:p>
        </p:txBody>
      </p:sp>
      <p:sp>
        <p:nvSpPr>
          <p:cNvPr id="517" name="Google Shape;517;p79"/>
          <p:cNvSpPr txBox="1"/>
          <p:nvPr/>
        </p:nvSpPr>
        <p:spPr>
          <a:xfrm>
            <a:off x="472000" y="2168450"/>
            <a:ext cx="3834600" cy="267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Consigna:</a:t>
            </a:r>
            <a:r>
              <a:rPr lang="es" sz="1350">
                <a:latin typeface="DM Sans"/>
                <a:ea typeface="DM Sans"/>
                <a:cs typeface="DM Sans"/>
                <a:sym typeface="DM Sans"/>
              </a:rPr>
              <a:t> </a:t>
            </a:r>
            <a:endParaRPr sz="1350">
              <a:latin typeface="DM Sans"/>
              <a:ea typeface="DM Sans"/>
              <a:cs typeface="DM Sans"/>
              <a:sym typeface="DM Sans"/>
            </a:endParaRPr>
          </a:p>
          <a:p>
            <a:pPr indent="-314325" lvl="0" marL="457200" rtl="0" algn="l">
              <a:spcBef>
                <a:spcPts val="0"/>
              </a:spcBef>
              <a:spcAft>
                <a:spcPts val="0"/>
              </a:spcAft>
              <a:buSzPts val="1350"/>
              <a:buFont typeface="DM Sans"/>
              <a:buAutoNum type="arabicPeriod"/>
            </a:pPr>
            <a:r>
              <a:rPr lang="es" sz="1350">
                <a:latin typeface="DM Sans"/>
                <a:ea typeface="DM Sans"/>
                <a:cs typeface="DM Sans"/>
                <a:sym typeface="DM Sans"/>
              </a:rPr>
              <a:t>Importar datos de Acciones Globales (que están hosteados en GITHUB en el siguiente enlace Monitoreo de Acciones</a:t>
            </a:r>
            <a:endParaRPr sz="1350">
              <a:latin typeface="DM Sans"/>
              <a:ea typeface="DM Sans"/>
              <a:cs typeface="DM Sans"/>
              <a:sym typeface="DM Sans"/>
            </a:endParaRPr>
          </a:p>
          <a:p>
            <a:pPr indent="-314325" lvl="0" marL="457200" rtl="0" algn="l">
              <a:spcBef>
                <a:spcPts val="0"/>
              </a:spcBef>
              <a:spcAft>
                <a:spcPts val="0"/>
              </a:spcAft>
              <a:buSzPts val="1350"/>
              <a:buFont typeface="DM Sans"/>
              <a:buAutoNum type="arabicPeriod"/>
            </a:pPr>
            <a:r>
              <a:rPr lang="es" sz="1350">
                <a:latin typeface="DM Sans"/>
                <a:ea typeface="DM Sans"/>
                <a:cs typeface="DM Sans"/>
                <a:sym typeface="DM Sans"/>
              </a:rPr>
              <a:t>Identificar qué algoritmo de clustering aplicaría en este caso para identificar qué acciones serían similares: No Jerárquico (K-means), Jerárquico (Aglomerativo), Densidad (DBSCAN)</a:t>
            </a:r>
            <a:endParaRPr sz="1350">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sp>
        <p:nvSpPr>
          <p:cNvPr id="518" name="Google Shape;518;p79"/>
          <p:cNvSpPr txBox="1"/>
          <p:nvPr/>
        </p:nvSpPr>
        <p:spPr>
          <a:xfrm>
            <a:off x="4572000" y="2354375"/>
            <a:ext cx="38346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latin typeface="DM Sans"/>
                <a:ea typeface="DM Sans"/>
                <a:cs typeface="DM Sans"/>
                <a:sym typeface="DM Sans"/>
              </a:rPr>
              <a:t>3.	 Aplicar la alternativa elegida y establecer conclusiones</a:t>
            </a:r>
            <a:endParaRPr sz="1350">
              <a:latin typeface="DM Sans"/>
              <a:ea typeface="DM Sans"/>
              <a:cs typeface="DM Sans"/>
              <a:sym typeface="DM Sans"/>
            </a:endParaRPr>
          </a:p>
        </p:txBody>
      </p:sp>
      <p:sp>
        <p:nvSpPr>
          <p:cNvPr id="519" name="Google Shape;519;p79"/>
          <p:cNvSpPr txBox="1"/>
          <p:nvPr/>
        </p:nvSpPr>
        <p:spPr>
          <a:xfrm>
            <a:off x="457350" y="4648750"/>
            <a:ext cx="7056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 sz="1100">
                <a:solidFill>
                  <a:srgbClr val="999999"/>
                </a:solidFill>
                <a:latin typeface="DM Sans"/>
                <a:ea typeface="DM Sans"/>
                <a:cs typeface="DM Sans"/>
                <a:sym typeface="DM Sans"/>
              </a:rPr>
              <a:t>NOTA:</a:t>
            </a:r>
            <a:r>
              <a:rPr lang="es" sz="1100">
                <a:solidFill>
                  <a:srgbClr val="999999"/>
                </a:solidFill>
                <a:latin typeface="DM Sans"/>
                <a:ea typeface="DM Sans"/>
                <a:cs typeface="DM Sans"/>
                <a:sym typeface="DM Sans"/>
              </a:rPr>
              <a:t> usaremos los breakouts rooms. El tutor/a tendrá el rol de facilitador/a.</a:t>
            </a:r>
            <a:endParaRPr i="1" sz="1000" u="sng">
              <a:solidFill>
                <a:srgbClr val="83AEFB"/>
              </a:solidFill>
              <a:latin typeface="DM Sans"/>
              <a:ea typeface="DM Sans"/>
              <a:cs typeface="DM Sans"/>
              <a:sym typeface="DM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80"/>
          <p:cNvSpPr txBox="1"/>
          <p:nvPr/>
        </p:nvSpPr>
        <p:spPr>
          <a:xfrm>
            <a:off x="1461300" y="1598325"/>
            <a:ext cx="6221400" cy="14316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s" sz="5000">
                <a:solidFill>
                  <a:srgbClr val="E8E7E3"/>
                </a:solidFill>
              </a:rPr>
              <a:t>☕</a:t>
            </a:r>
            <a:endParaRPr sz="5000">
              <a:solidFill>
                <a:srgbClr val="E8E7E3"/>
              </a:solidFill>
            </a:endParaRPr>
          </a:p>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Break</a:t>
            </a:r>
            <a:endParaRPr b="1" sz="4000">
              <a:solidFill>
                <a:schemeClr val="lt1"/>
              </a:solidFill>
              <a:latin typeface="DM Sans"/>
              <a:ea typeface="DM Sans"/>
              <a:cs typeface="DM Sans"/>
              <a:sym typeface="DM Sans"/>
            </a:endParaRPr>
          </a:p>
        </p:txBody>
      </p:sp>
      <p:sp>
        <p:nvSpPr>
          <p:cNvPr id="525" name="Google Shape;525;p80"/>
          <p:cNvSpPr txBox="1"/>
          <p:nvPr/>
        </p:nvSpPr>
        <p:spPr>
          <a:xfrm>
            <a:off x="2998200" y="2971950"/>
            <a:ext cx="314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chemeClr val="lt1"/>
                </a:solidFill>
                <a:latin typeface="DM Sans"/>
                <a:ea typeface="DM Sans"/>
                <a:cs typeface="DM Sans"/>
                <a:sym typeface="DM Sans"/>
              </a:rPr>
              <a:t>¡10 minutos y volvemos!</a:t>
            </a:r>
            <a:endParaRPr sz="2000">
              <a:solidFill>
                <a:schemeClr val="lt1"/>
              </a:solidFill>
              <a:latin typeface="DM Sans"/>
              <a:ea typeface="DM Sans"/>
              <a:cs typeface="DM Sans"/>
              <a:sym typeface="DM San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81"/>
          <p:cNvSpPr txBox="1"/>
          <p:nvPr/>
        </p:nvSpPr>
        <p:spPr>
          <a:xfrm>
            <a:off x="1404863" y="1941375"/>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lt1"/>
                </a:solidFill>
                <a:latin typeface="DM Sans"/>
                <a:ea typeface="DM Sans"/>
                <a:cs typeface="DM Sans"/>
                <a:sym typeface="DM Sans"/>
              </a:rPr>
              <a:t>Reglas de </a:t>
            </a:r>
            <a:r>
              <a:rPr b="1" lang="es" sz="4000">
                <a:solidFill>
                  <a:srgbClr val="EA90FF"/>
                </a:solidFill>
                <a:latin typeface="DM Sans"/>
                <a:ea typeface="DM Sans"/>
                <a:cs typeface="DM Sans"/>
                <a:sym typeface="DM Sans"/>
              </a:rPr>
              <a:t>asociación</a:t>
            </a:r>
            <a:endParaRPr b="1" sz="4000">
              <a:solidFill>
                <a:srgbClr val="EA90FF"/>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lt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lt1"/>
              </a:solidFill>
              <a:latin typeface="DM Sans"/>
              <a:ea typeface="DM Sans"/>
              <a:cs typeface="DM Sans"/>
              <a:sym typeface="DM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82"/>
          <p:cNvSpPr txBox="1"/>
          <p:nvPr/>
        </p:nvSpPr>
        <p:spPr>
          <a:xfrm>
            <a:off x="841000" y="10327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¿D</a:t>
            </a:r>
            <a:r>
              <a:rPr b="1" lang="es" sz="4000">
                <a:solidFill>
                  <a:schemeClr val="dk1"/>
                </a:solidFill>
                <a:latin typeface="DM Sans"/>
                <a:ea typeface="DM Sans"/>
                <a:cs typeface="DM Sans"/>
                <a:sym typeface="DM Sans"/>
              </a:rPr>
              <a:t>e qué se trata?</a:t>
            </a:r>
            <a:endParaRPr b="1" sz="4000">
              <a:solidFill>
                <a:schemeClr val="dk1"/>
              </a:solidFill>
              <a:latin typeface="DM Sans"/>
              <a:ea typeface="DM Sans"/>
              <a:cs typeface="DM Sans"/>
              <a:sym typeface="DM Sans"/>
            </a:endParaRPr>
          </a:p>
        </p:txBody>
      </p:sp>
      <p:sp>
        <p:nvSpPr>
          <p:cNvPr id="536" name="Google Shape;536;p82"/>
          <p:cNvSpPr txBox="1"/>
          <p:nvPr/>
        </p:nvSpPr>
        <p:spPr>
          <a:xfrm>
            <a:off x="841000" y="1873825"/>
            <a:ext cx="4005000" cy="2481900"/>
          </a:xfrm>
          <a:prstGeom prst="rect">
            <a:avLst/>
          </a:prstGeom>
          <a:noFill/>
          <a:ln>
            <a:noFill/>
          </a:ln>
        </p:spPr>
        <p:txBody>
          <a:bodyPr anchorCtr="0" anchor="t" bIns="45700" lIns="91425" spcFirstLastPara="1" rIns="91425" wrap="square" tIns="45700">
            <a:spAutoFit/>
          </a:bodyPr>
          <a:lstStyle/>
          <a:p>
            <a:pPr indent="-314325" lvl="0" marL="457200" marR="0" rtl="0" algn="just">
              <a:lnSpc>
                <a:spcPct val="150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Se refiere a la </a:t>
            </a:r>
            <a:r>
              <a:rPr b="1" lang="es" sz="1350">
                <a:solidFill>
                  <a:schemeClr val="dk1"/>
                </a:solidFill>
                <a:latin typeface="DM Sans"/>
                <a:ea typeface="DM Sans"/>
                <a:cs typeface="DM Sans"/>
                <a:sym typeface="DM Sans"/>
              </a:rPr>
              <a:t>identificación de los objetos que se encuentran juntos en un evento o registro dado.</a:t>
            </a:r>
            <a:r>
              <a:rPr lang="es" sz="1350">
                <a:solidFill>
                  <a:schemeClr val="dk1"/>
                </a:solidFill>
                <a:latin typeface="DM Sans"/>
                <a:ea typeface="DM Sans"/>
                <a:cs typeface="DM Sans"/>
                <a:sym typeface="DM Sans"/>
              </a:rPr>
              <a:t> Ej. Una transacción. </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También se conoce como análisis de canasta de mercado, por su aplicación en el </a:t>
            </a:r>
            <a:r>
              <a:rPr b="1" lang="es" sz="1350">
                <a:solidFill>
                  <a:schemeClr val="dk1"/>
                </a:solidFill>
                <a:latin typeface="DM Sans"/>
                <a:ea typeface="DM Sans"/>
                <a:cs typeface="DM Sans"/>
                <a:sym typeface="DM Sans"/>
              </a:rPr>
              <a:t>análisis de patrones</a:t>
            </a:r>
            <a:r>
              <a:rPr lang="es" sz="1350">
                <a:solidFill>
                  <a:schemeClr val="dk1"/>
                </a:solidFill>
                <a:latin typeface="DM Sans"/>
                <a:ea typeface="DM Sans"/>
                <a:cs typeface="DM Sans"/>
                <a:sym typeface="DM Sans"/>
              </a:rPr>
              <a:t> en las compras de los supermercados. </a:t>
            </a:r>
            <a:endParaRPr sz="1350">
              <a:solidFill>
                <a:schemeClr val="dk1"/>
              </a:solidFill>
              <a:latin typeface="DM Sans"/>
              <a:ea typeface="DM Sans"/>
              <a:cs typeface="DM Sans"/>
              <a:sym typeface="DM Sans"/>
            </a:endParaRPr>
          </a:p>
        </p:txBody>
      </p:sp>
      <p:pic>
        <p:nvPicPr>
          <p:cNvPr id="537" name="Google Shape;537;p82"/>
          <p:cNvPicPr preferRelativeResize="0"/>
          <p:nvPr/>
        </p:nvPicPr>
        <p:blipFill>
          <a:blip r:embed="rId3">
            <a:alphaModFix/>
          </a:blip>
          <a:stretch>
            <a:fillRect/>
          </a:stretch>
        </p:blipFill>
        <p:spPr>
          <a:xfrm>
            <a:off x="4935456" y="1925475"/>
            <a:ext cx="3683769" cy="183212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grpSp>
        <p:nvGrpSpPr>
          <p:cNvPr id="542" name="Google Shape;542;p83"/>
          <p:cNvGrpSpPr/>
          <p:nvPr/>
        </p:nvGrpSpPr>
        <p:grpSpPr>
          <a:xfrm>
            <a:off x="457338" y="468286"/>
            <a:ext cx="431100" cy="431100"/>
            <a:chOff x="4616400" y="1950761"/>
            <a:chExt cx="431100" cy="431100"/>
          </a:xfrm>
        </p:grpSpPr>
        <p:sp>
          <p:nvSpPr>
            <p:cNvPr id="543" name="Google Shape;543;p83"/>
            <p:cNvSpPr/>
            <p:nvPr/>
          </p:nvSpPr>
          <p:spPr>
            <a:xfrm>
              <a:off x="4616400" y="1950761"/>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4" name="Google Shape;544;p83" title="ícono para recordar"/>
            <p:cNvPicPr preferRelativeResize="0"/>
            <p:nvPr/>
          </p:nvPicPr>
          <p:blipFill>
            <a:blip r:embed="rId3">
              <a:alphaModFix/>
            </a:blip>
            <a:stretch>
              <a:fillRect/>
            </a:stretch>
          </p:blipFill>
          <p:spPr>
            <a:xfrm>
              <a:off x="4699911" y="2034249"/>
              <a:ext cx="264076" cy="264076"/>
            </a:xfrm>
            <a:prstGeom prst="rect">
              <a:avLst/>
            </a:prstGeom>
            <a:noFill/>
            <a:ln>
              <a:noFill/>
            </a:ln>
          </p:spPr>
        </p:pic>
      </p:grpSp>
      <p:sp>
        <p:nvSpPr>
          <p:cNvPr id="545" name="Google Shape;545;p83"/>
          <p:cNvSpPr txBox="1"/>
          <p:nvPr/>
        </p:nvSpPr>
        <p:spPr>
          <a:xfrm>
            <a:off x="457350" y="1659450"/>
            <a:ext cx="83796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800">
                <a:solidFill>
                  <a:schemeClr val="lt1"/>
                </a:solidFill>
                <a:latin typeface="DM Sans"/>
                <a:ea typeface="DM Sans"/>
                <a:cs typeface="DM Sans"/>
                <a:sym typeface="DM Sans"/>
              </a:rPr>
              <a:t>Esos patrones pueden ayudar a tomar decisiones tales como qué cupones distribuir, cuándo poner un producto a la venta, o cómo colocar los artículos en las góndolas, etc. </a:t>
            </a:r>
            <a:endParaRPr sz="180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1800">
                <a:solidFill>
                  <a:schemeClr val="lt1"/>
                </a:solidFill>
                <a:latin typeface="DM Sans"/>
                <a:ea typeface="DM Sans"/>
                <a:cs typeface="DM Sans"/>
                <a:sym typeface="DM Sans"/>
              </a:rPr>
              <a:t> Las interpretaciones de las reglas se expresan como “Si el artículo A es parte de una transacción, entonces el artículo B es también parte de la transacción X”.</a:t>
            </a:r>
            <a:endParaRPr sz="180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80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1800">
                <a:solidFill>
                  <a:schemeClr val="lt1"/>
                </a:solidFill>
                <a:latin typeface="DM Sans"/>
                <a:ea typeface="DM Sans"/>
                <a:cs typeface="DM Sans"/>
                <a:sym typeface="DM Sans"/>
              </a:rPr>
              <a:t>Las reglas no deben ser interpretadas como una relación causal, sino como una asociación entre dos o más elementos.</a:t>
            </a:r>
            <a:endParaRPr sz="180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800">
              <a:solidFill>
                <a:schemeClr val="lt1"/>
              </a:solidFill>
              <a:latin typeface="DM Sans"/>
              <a:ea typeface="DM Sans"/>
              <a:cs typeface="DM Sans"/>
              <a:sym typeface="DM Sans"/>
            </a:endParaRPr>
          </a:p>
          <a:p>
            <a:pPr indent="0" lvl="0" marL="0" rtl="0" algn="l">
              <a:spcBef>
                <a:spcPts val="0"/>
              </a:spcBef>
              <a:spcAft>
                <a:spcPts val="0"/>
              </a:spcAft>
              <a:buNone/>
            </a:pPr>
            <a:r>
              <a:t/>
            </a:r>
            <a:endParaRPr sz="1800">
              <a:solidFill>
                <a:schemeClr val="lt1"/>
              </a:solidFill>
              <a:latin typeface="DM Sans"/>
              <a:ea typeface="DM Sans"/>
              <a:cs typeface="DM Sans"/>
              <a:sym typeface="DM Sans"/>
            </a:endParaRPr>
          </a:p>
        </p:txBody>
      </p:sp>
      <p:sp>
        <p:nvSpPr>
          <p:cNvPr id="546" name="Google Shape;546;p83"/>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rgbClr val="EAFF6A"/>
                </a:solidFill>
                <a:latin typeface="DM Sans"/>
                <a:ea typeface="DM Sans"/>
                <a:cs typeface="DM Sans"/>
                <a:sym typeface="DM Sans"/>
              </a:rPr>
              <a:t>Contenido destacado</a:t>
            </a:r>
            <a:endParaRPr b="1" sz="4000">
              <a:solidFill>
                <a:srgbClr val="EAFF6A"/>
              </a:solidFill>
              <a:latin typeface="DM Sans"/>
              <a:ea typeface="DM Sans"/>
              <a:cs typeface="DM Sans"/>
              <a:sym typeface="DM Sans"/>
            </a:endParaRPr>
          </a:p>
        </p:txBody>
      </p:sp>
      <p:sp>
        <p:nvSpPr>
          <p:cNvPr id="547" name="Google Shape;547;p83"/>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lt1"/>
                </a:solidFill>
                <a:latin typeface="DM Sans"/>
                <a:ea typeface="DM Sans"/>
                <a:cs typeface="DM Sans"/>
                <a:sym typeface="DM Sans"/>
              </a:rPr>
              <a:t>PARA RECORDAR</a:t>
            </a:r>
            <a:endParaRPr>
              <a:solidFill>
                <a:schemeClr val="lt1"/>
              </a:solidFill>
              <a:latin typeface="DM Sans"/>
              <a:ea typeface="DM Sans"/>
              <a:cs typeface="DM Sans"/>
              <a:sym typeface="DM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84"/>
          <p:cNvSpPr txBox="1"/>
          <p:nvPr/>
        </p:nvSpPr>
        <p:spPr>
          <a:xfrm>
            <a:off x="651300" y="83791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Veamos</a:t>
            </a:r>
            <a:r>
              <a:rPr b="1" lang="es" sz="4000">
                <a:solidFill>
                  <a:schemeClr val="dk1"/>
                </a:solidFill>
                <a:latin typeface="DM Sans"/>
                <a:ea typeface="DM Sans"/>
                <a:cs typeface="DM Sans"/>
                <a:sym typeface="DM Sans"/>
              </a:rPr>
              <a:t> algunos ejemplos...</a:t>
            </a:r>
            <a:endParaRPr b="1" sz="4000">
              <a:solidFill>
                <a:schemeClr val="dk1"/>
              </a:solidFill>
              <a:latin typeface="DM Sans"/>
              <a:ea typeface="DM Sans"/>
              <a:cs typeface="DM Sans"/>
              <a:sym typeface="DM Sans"/>
            </a:endParaRPr>
          </a:p>
        </p:txBody>
      </p:sp>
      <p:sp>
        <p:nvSpPr>
          <p:cNvPr id="553" name="Google Shape;553;p84"/>
          <p:cNvSpPr txBox="1"/>
          <p:nvPr/>
        </p:nvSpPr>
        <p:spPr>
          <a:xfrm>
            <a:off x="651312" y="1771238"/>
            <a:ext cx="3719100" cy="1972800"/>
          </a:xfrm>
          <a:prstGeom prst="rect">
            <a:avLst/>
          </a:prstGeom>
          <a:noFill/>
          <a:ln>
            <a:noFill/>
          </a:ln>
        </p:spPr>
        <p:txBody>
          <a:bodyPr anchorCtr="0" anchor="t" bIns="45700" lIns="91425" spcFirstLastPara="1" rIns="91425" wrap="square" tIns="45700">
            <a:spAutoFit/>
          </a:bodyPr>
          <a:lstStyle/>
          <a:p>
            <a:pPr indent="-314325" lvl="0" marL="457200" marR="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Si un hombre compra zapatos, el 10% de las veces también compra medias.</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Clientes que adquieren un producto lácteo tienden a comprar un producto de panificados.</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El 75% de los clientes que compra fideos y algún tipo de salsa, también compra queso rallado.</a:t>
            </a:r>
            <a:endParaRPr sz="1350">
              <a:solidFill>
                <a:schemeClr val="dk1"/>
              </a:solidFill>
              <a:latin typeface="DM Sans"/>
              <a:ea typeface="DM Sans"/>
              <a:cs typeface="DM Sans"/>
              <a:sym typeface="DM Sans"/>
            </a:endParaRPr>
          </a:p>
        </p:txBody>
      </p:sp>
      <p:pic>
        <p:nvPicPr>
          <p:cNvPr id="554" name="Google Shape;554;p84"/>
          <p:cNvPicPr preferRelativeResize="0"/>
          <p:nvPr/>
        </p:nvPicPr>
        <p:blipFill>
          <a:blip r:embed="rId3">
            <a:alphaModFix/>
          </a:blip>
          <a:stretch>
            <a:fillRect/>
          </a:stretch>
        </p:blipFill>
        <p:spPr>
          <a:xfrm>
            <a:off x="4732775" y="1535725"/>
            <a:ext cx="3520750" cy="26845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85"/>
          <p:cNvSpPr txBox="1"/>
          <p:nvPr/>
        </p:nvSpPr>
        <p:spPr>
          <a:xfrm>
            <a:off x="651301" y="9723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a:t>
            </a:r>
            <a:r>
              <a:rPr b="1" lang="es" sz="4000">
                <a:solidFill>
                  <a:schemeClr val="dk1"/>
                </a:solidFill>
                <a:latin typeface="DM Sans"/>
                <a:ea typeface="DM Sans"/>
                <a:cs typeface="DM Sans"/>
                <a:sym typeface="DM Sans"/>
              </a:rPr>
              <a:t>ómo funcionan?</a:t>
            </a:r>
            <a:endParaRPr b="1" sz="4000">
              <a:solidFill>
                <a:schemeClr val="dk1"/>
              </a:solidFill>
              <a:latin typeface="DM Sans"/>
              <a:ea typeface="DM Sans"/>
              <a:cs typeface="DM Sans"/>
              <a:sym typeface="DM Sans"/>
            </a:endParaRPr>
          </a:p>
        </p:txBody>
      </p:sp>
      <p:sp>
        <p:nvSpPr>
          <p:cNvPr id="560" name="Google Shape;560;p85"/>
          <p:cNvSpPr txBox="1"/>
          <p:nvPr/>
        </p:nvSpPr>
        <p:spPr>
          <a:xfrm>
            <a:off x="651300" y="1670200"/>
            <a:ext cx="3984000" cy="2211900"/>
          </a:xfrm>
          <a:prstGeom prst="rect">
            <a:avLst/>
          </a:prstGeom>
          <a:noFill/>
          <a:ln>
            <a:noFill/>
          </a:ln>
        </p:spPr>
        <p:txBody>
          <a:bodyPr anchorCtr="0" anchor="t" bIns="45700" lIns="91425" spcFirstLastPara="1" rIns="91425" wrap="square" tIns="45700">
            <a:spAutoFit/>
          </a:bodyPr>
          <a:lstStyle/>
          <a:p>
            <a:pPr indent="-314325" lvl="0" marL="342900" marR="0" rtl="0" algn="just">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Una regla de asociación tiene un </a:t>
            </a:r>
            <a:r>
              <a:rPr b="1" lang="es" sz="1350">
                <a:solidFill>
                  <a:schemeClr val="dk1"/>
                </a:solidFill>
                <a:latin typeface="DM Sans"/>
                <a:ea typeface="DM Sans"/>
                <a:cs typeface="DM Sans"/>
                <a:sym typeface="DM Sans"/>
              </a:rPr>
              <a:t>antecedente </a:t>
            </a:r>
            <a:r>
              <a:rPr lang="es" sz="1350">
                <a:solidFill>
                  <a:schemeClr val="dk1"/>
                </a:solidFill>
                <a:latin typeface="DM Sans"/>
                <a:ea typeface="DM Sans"/>
                <a:cs typeface="DM Sans"/>
                <a:sym typeface="DM Sans"/>
              </a:rPr>
              <a:t>(lado izquierdo) y un </a:t>
            </a:r>
            <a:r>
              <a:rPr b="1" lang="es" sz="1350">
                <a:solidFill>
                  <a:schemeClr val="dk1"/>
                </a:solidFill>
                <a:latin typeface="DM Sans"/>
                <a:ea typeface="DM Sans"/>
                <a:cs typeface="DM Sans"/>
                <a:sym typeface="DM Sans"/>
              </a:rPr>
              <a:t>consecuente</a:t>
            </a:r>
            <a:r>
              <a:rPr lang="es" sz="1350">
                <a:solidFill>
                  <a:schemeClr val="dk1"/>
                </a:solidFill>
                <a:latin typeface="DM Sans"/>
                <a:ea typeface="DM Sans"/>
                <a:cs typeface="DM Sans"/>
                <a:sym typeface="DM Sans"/>
              </a:rPr>
              <a:t> (lado derecho). Ambos lados de la regla son un conjunto de elementos.</a:t>
            </a:r>
            <a:endParaRPr sz="1350">
              <a:solidFill>
                <a:schemeClr val="dk1"/>
              </a:solidFill>
              <a:latin typeface="DM Sans"/>
              <a:ea typeface="DM Sans"/>
              <a:cs typeface="DM Sans"/>
              <a:sym typeface="DM Sans"/>
            </a:endParaRPr>
          </a:p>
          <a:p>
            <a:pPr indent="-314325" lvl="0" marL="342900" marR="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Si el conjunto de elementos X es el antecedente y conjunto de elementos Y es el consecuente, entonces la regla de asociación se escribe como:</a:t>
            </a:r>
            <a:endParaRPr sz="1350">
              <a:solidFill>
                <a:schemeClr val="dk1"/>
              </a:solidFill>
              <a:latin typeface="DM Sans"/>
              <a:ea typeface="DM Sans"/>
              <a:cs typeface="DM Sans"/>
              <a:sym typeface="DM Sans"/>
            </a:endParaRPr>
          </a:p>
          <a:p>
            <a:pPr indent="0" lvl="0" marL="457200" marR="0" rtl="0" algn="ctr">
              <a:lnSpc>
                <a:spcPct val="115000"/>
              </a:lnSpc>
              <a:spcBef>
                <a:spcPts val="0"/>
              </a:spcBef>
              <a:spcAft>
                <a:spcPts val="0"/>
              </a:spcAft>
              <a:buNone/>
            </a:pPr>
            <a:r>
              <a:rPr lang="es" sz="1350">
                <a:solidFill>
                  <a:schemeClr val="dk1"/>
                </a:solidFill>
                <a:latin typeface="DM Sans"/>
                <a:ea typeface="DM Sans"/>
                <a:cs typeface="DM Sans"/>
                <a:sym typeface="DM Sans"/>
              </a:rPr>
              <a:t>X → Y</a:t>
            </a:r>
            <a:endParaRPr sz="1350">
              <a:solidFill>
                <a:schemeClr val="dk1"/>
              </a:solidFill>
              <a:latin typeface="DM Sans"/>
              <a:ea typeface="DM Sans"/>
              <a:cs typeface="DM Sans"/>
              <a:sym typeface="DM Sans"/>
            </a:endParaRPr>
          </a:p>
        </p:txBody>
      </p:sp>
      <p:cxnSp>
        <p:nvCxnSpPr>
          <p:cNvPr id="561" name="Google Shape;561;p85"/>
          <p:cNvCxnSpPr/>
          <p:nvPr/>
        </p:nvCxnSpPr>
        <p:spPr>
          <a:xfrm>
            <a:off x="5706475" y="2322275"/>
            <a:ext cx="0" cy="326700"/>
          </a:xfrm>
          <a:prstGeom prst="straightConnector1">
            <a:avLst/>
          </a:prstGeom>
          <a:noFill/>
          <a:ln cap="flat" cmpd="sng" w="19050">
            <a:solidFill>
              <a:srgbClr val="3DFFBC"/>
            </a:solidFill>
            <a:prstDash val="solid"/>
            <a:round/>
            <a:headEnd len="med" w="med" type="none"/>
            <a:tailEnd len="med" w="med" type="triangle"/>
          </a:ln>
        </p:spPr>
      </p:cxnSp>
      <p:cxnSp>
        <p:nvCxnSpPr>
          <p:cNvPr id="562" name="Google Shape;562;p85"/>
          <p:cNvCxnSpPr/>
          <p:nvPr/>
        </p:nvCxnSpPr>
        <p:spPr>
          <a:xfrm>
            <a:off x="7682725" y="2322275"/>
            <a:ext cx="0" cy="326700"/>
          </a:xfrm>
          <a:prstGeom prst="straightConnector1">
            <a:avLst/>
          </a:prstGeom>
          <a:noFill/>
          <a:ln cap="flat" cmpd="sng" w="19050">
            <a:solidFill>
              <a:srgbClr val="3DFFBC"/>
            </a:solidFill>
            <a:prstDash val="solid"/>
            <a:round/>
            <a:headEnd len="med" w="med" type="none"/>
            <a:tailEnd len="med" w="med" type="triangle"/>
          </a:ln>
        </p:spPr>
      </p:cxnSp>
      <p:sp>
        <p:nvSpPr>
          <p:cNvPr id="563" name="Google Shape;563;p85"/>
          <p:cNvSpPr txBox="1"/>
          <p:nvPr/>
        </p:nvSpPr>
        <p:spPr>
          <a:xfrm>
            <a:off x="4082275" y="2073263"/>
            <a:ext cx="4959900" cy="300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lang="es" sz="1350">
                <a:solidFill>
                  <a:schemeClr val="dk1"/>
                </a:solidFill>
                <a:latin typeface="DM Sans"/>
                <a:ea typeface="DM Sans"/>
                <a:cs typeface="DM Sans"/>
                <a:sym typeface="DM Sans"/>
              </a:rPr>
              <a:t>Ejemplo: {fideos, salsa} → {queso rallado} </a:t>
            </a:r>
            <a:endParaRPr b="1" sz="1350">
              <a:solidFill>
                <a:schemeClr val="dk1"/>
              </a:solidFill>
              <a:latin typeface="DM Sans"/>
              <a:ea typeface="DM Sans"/>
              <a:cs typeface="DM Sans"/>
              <a:sym typeface="DM Sans"/>
            </a:endParaRPr>
          </a:p>
        </p:txBody>
      </p:sp>
      <p:sp>
        <p:nvSpPr>
          <p:cNvPr id="564" name="Google Shape;564;p85"/>
          <p:cNvSpPr txBox="1"/>
          <p:nvPr/>
        </p:nvSpPr>
        <p:spPr>
          <a:xfrm>
            <a:off x="5062225" y="2579938"/>
            <a:ext cx="30000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solidFill>
                  <a:schemeClr val="dk1"/>
                </a:solidFill>
                <a:latin typeface="DM Sans"/>
                <a:ea typeface="DM Sans"/>
                <a:cs typeface="DM Sans"/>
                <a:sym typeface="DM Sans"/>
              </a:rPr>
              <a:t>Antecedente</a:t>
            </a:r>
            <a:endParaRPr sz="1350">
              <a:solidFill>
                <a:schemeClr val="dk1"/>
              </a:solidFill>
              <a:latin typeface="DM Sans"/>
              <a:ea typeface="DM Sans"/>
              <a:cs typeface="DM Sans"/>
              <a:sym typeface="DM Sans"/>
            </a:endParaRPr>
          </a:p>
        </p:txBody>
      </p:sp>
      <p:sp>
        <p:nvSpPr>
          <p:cNvPr id="565" name="Google Shape;565;p85"/>
          <p:cNvSpPr txBox="1"/>
          <p:nvPr/>
        </p:nvSpPr>
        <p:spPr>
          <a:xfrm>
            <a:off x="7025775" y="2579938"/>
            <a:ext cx="33465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solidFill>
                  <a:schemeClr val="dk1"/>
                </a:solidFill>
                <a:latin typeface="DM Sans"/>
                <a:ea typeface="DM Sans"/>
                <a:cs typeface="DM Sans"/>
                <a:sym typeface="DM Sans"/>
              </a:rPr>
              <a:t>Consecuente</a:t>
            </a:r>
            <a:endParaRPr sz="1350">
              <a:solidFill>
                <a:schemeClr val="dk1"/>
              </a:solidFill>
              <a:latin typeface="DM Sans"/>
              <a:ea typeface="DM Sans"/>
              <a:cs typeface="DM Sans"/>
              <a:sym typeface="DM Sans"/>
            </a:endParaRPr>
          </a:p>
        </p:txBody>
      </p:sp>
      <p:sp>
        <p:nvSpPr>
          <p:cNvPr id="566" name="Google Shape;566;p85"/>
          <p:cNvSpPr txBox="1"/>
          <p:nvPr/>
        </p:nvSpPr>
        <p:spPr>
          <a:xfrm>
            <a:off x="4805800" y="3017300"/>
            <a:ext cx="46242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solidFill>
                  <a:schemeClr val="dk1"/>
                </a:solidFill>
                <a:latin typeface="DM Sans"/>
                <a:ea typeface="DM Sans"/>
                <a:cs typeface="DM Sans"/>
                <a:sym typeface="DM Sans"/>
              </a:rPr>
              <a:t>Itemset: fideos, salsa, queso rallado</a:t>
            </a:r>
            <a:endParaRPr sz="1350">
              <a:solidFill>
                <a:schemeClr val="dk1"/>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1" name="Shape 141"/>
        <p:cNvGrpSpPr/>
        <p:nvPr/>
      </p:nvGrpSpPr>
      <p:grpSpPr>
        <a:xfrm>
          <a:off x="0" y="0"/>
          <a:ext cx="0" cy="0"/>
          <a:chOff x="0" y="0"/>
          <a:chExt cx="0" cy="0"/>
        </a:xfrm>
      </p:grpSpPr>
      <p:sp>
        <p:nvSpPr>
          <p:cNvPr id="142" name="Google Shape;142;p32"/>
          <p:cNvSpPr txBox="1"/>
          <p:nvPr/>
        </p:nvSpPr>
        <p:spPr>
          <a:xfrm>
            <a:off x="852150" y="781325"/>
            <a:ext cx="7439700" cy="104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3600">
                <a:latin typeface="DM Sans"/>
                <a:ea typeface="DM Sans"/>
                <a:cs typeface="DM Sans"/>
                <a:sym typeface="DM Sans"/>
              </a:rPr>
              <a:t>¡Vamos a Kahoot!</a:t>
            </a:r>
            <a:endParaRPr b="1" sz="3600">
              <a:latin typeface="DM Sans"/>
              <a:ea typeface="DM Sans"/>
              <a:cs typeface="DM Sans"/>
              <a:sym typeface="DM Sans"/>
            </a:endParaRPr>
          </a:p>
        </p:txBody>
      </p:sp>
      <p:pic>
        <p:nvPicPr>
          <p:cNvPr id="143" name="Google Shape;143;p32"/>
          <p:cNvPicPr preferRelativeResize="0"/>
          <p:nvPr/>
        </p:nvPicPr>
        <p:blipFill>
          <a:blip r:embed="rId3">
            <a:alphaModFix/>
          </a:blip>
          <a:stretch>
            <a:fillRect/>
          </a:stretch>
        </p:blipFill>
        <p:spPr>
          <a:xfrm>
            <a:off x="973575" y="1691700"/>
            <a:ext cx="7406553" cy="25244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86"/>
          <p:cNvSpPr/>
          <p:nvPr/>
        </p:nvSpPr>
        <p:spPr>
          <a:xfrm>
            <a:off x="4572000" y="0"/>
            <a:ext cx="45720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86"/>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86"/>
          <p:cNvSpPr txBox="1"/>
          <p:nvPr/>
        </p:nvSpPr>
        <p:spPr>
          <a:xfrm>
            <a:off x="2036271" y="4222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1" lang="es" sz="3500">
                <a:solidFill>
                  <a:schemeClr val="lt1"/>
                </a:solidFill>
                <a:latin typeface="DM Sans"/>
                <a:ea typeface="DM Sans"/>
                <a:cs typeface="DM Sans"/>
                <a:sym typeface="DM Sans"/>
              </a:rPr>
              <a:t>Ventajas vs. </a:t>
            </a:r>
            <a:r>
              <a:rPr b="1" lang="es" sz="3500">
                <a:solidFill>
                  <a:schemeClr val="dk1"/>
                </a:solidFill>
                <a:latin typeface="DM Sans"/>
                <a:ea typeface="DM Sans"/>
                <a:cs typeface="DM Sans"/>
                <a:sym typeface="DM Sans"/>
              </a:rPr>
              <a:t>Desventajas</a:t>
            </a:r>
            <a:endParaRPr b="1" sz="3500">
              <a:solidFill>
                <a:schemeClr val="dk1"/>
              </a:solidFill>
              <a:latin typeface="DM Sans"/>
              <a:ea typeface="DM Sans"/>
              <a:cs typeface="DM Sans"/>
              <a:sym typeface="DM Sans"/>
            </a:endParaRPr>
          </a:p>
        </p:txBody>
      </p:sp>
      <p:sp>
        <p:nvSpPr>
          <p:cNvPr id="574" name="Google Shape;574;p86"/>
          <p:cNvSpPr txBox="1"/>
          <p:nvPr/>
        </p:nvSpPr>
        <p:spPr>
          <a:xfrm>
            <a:off x="379500" y="1474600"/>
            <a:ext cx="38130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350">
                <a:solidFill>
                  <a:schemeClr val="lt1"/>
                </a:solidFill>
                <a:latin typeface="DM Sans"/>
                <a:ea typeface="DM Sans"/>
                <a:cs typeface="DM Sans"/>
                <a:sym typeface="DM Sans"/>
              </a:rPr>
              <a:t>✔ El concepto del algoritmo de Reglas de Asociación es realmente muy sencillo.</a:t>
            </a:r>
            <a:endParaRPr sz="135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1350">
                <a:solidFill>
                  <a:schemeClr val="lt1"/>
                </a:solidFill>
                <a:latin typeface="DM Sans"/>
                <a:ea typeface="DM Sans"/>
                <a:cs typeface="DM Sans"/>
                <a:sym typeface="DM Sans"/>
              </a:rPr>
              <a:t>✔Su implementación no requiere gran complejidad y suele funcionar bien, es decir, presenta una buena performance.</a:t>
            </a:r>
            <a:endParaRPr sz="135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solidFill>
                <a:schemeClr val="lt1"/>
              </a:solidFill>
              <a:latin typeface="DM Sans"/>
              <a:ea typeface="DM Sans"/>
              <a:cs typeface="DM Sans"/>
              <a:sym typeface="DM Sans"/>
            </a:endParaRPr>
          </a:p>
          <a:p>
            <a:pPr indent="0" lvl="0" marL="0" rtl="0" algn="l">
              <a:spcBef>
                <a:spcPts val="0"/>
              </a:spcBef>
              <a:spcAft>
                <a:spcPts val="0"/>
              </a:spcAft>
              <a:buNone/>
            </a:pPr>
            <a:r>
              <a:t/>
            </a:r>
            <a:endParaRPr sz="1350">
              <a:solidFill>
                <a:schemeClr val="lt1"/>
              </a:solidFill>
              <a:latin typeface="DM Sans"/>
              <a:ea typeface="DM Sans"/>
              <a:cs typeface="DM Sans"/>
              <a:sym typeface="DM Sans"/>
            </a:endParaRPr>
          </a:p>
        </p:txBody>
      </p:sp>
      <p:sp>
        <p:nvSpPr>
          <p:cNvPr id="575" name="Google Shape;575;p86"/>
          <p:cNvSpPr txBox="1"/>
          <p:nvPr/>
        </p:nvSpPr>
        <p:spPr>
          <a:xfrm>
            <a:off x="4824350" y="1474600"/>
            <a:ext cx="3898500" cy="2543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es" sz="1350">
                <a:solidFill>
                  <a:schemeClr val="dk1"/>
                </a:solidFill>
                <a:latin typeface="DM Sans"/>
                <a:ea typeface="DM Sans"/>
                <a:cs typeface="DM Sans"/>
                <a:sym typeface="DM Sans"/>
              </a:rPr>
              <a:t>❌ Se generan muchas reglas con un pequeño número de elementos.</a:t>
            </a:r>
            <a:endParaRPr sz="1350">
              <a:solidFill>
                <a:schemeClr val="dk1"/>
              </a:solidFill>
              <a:latin typeface="DM Sans"/>
              <a:ea typeface="DM Sans"/>
              <a:cs typeface="DM Sans"/>
              <a:sym typeface="DM Sans"/>
            </a:endParaRPr>
          </a:p>
          <a:p>
            <a:pPr indent="0" lvl="0" marL="0" marR="0" rtl="0" algn="l">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0" lvl="0" marL="0" marR="0" rtl="0" algn="l">
              <a:lnSpc>
                <a:spcPct val="115000"/>
              </a:lnSpc>
              <a:spcBef>
                <a:spcPts val="0"/>
              </a:spcBef>
              <a:spcAft>
                <a:spcPts val="0"/>
              </a:spcAft>
              <a:buNone/>
            </a:pPr>
            <a:r>
              <a:rPr lang="es" sz="1350">
                <a:solidFill>
                  <a:schemeClr val="dk1"/>
                </a:solidFill>
                <a:latin typeface="DM Sans"/>
                <a:ea typeface="DM Sans"/>
                <a:cs typeface="DM Sans"/>
                <a:sym typeface="DM Sans"/>
              </a:rPr>
              <a:t>❌  Las reglas pueden ser cíclicas, es decir, (A, B) → C, (A, C) → B y (B, C) → A. </a:t>
            </a:r>
            <a:endParaRPr sz="1350">
              <a:solidFill>
                <a:schemeClr val="dk1"/>
              </a:solidFill>
              <a:latin typeface="DM Sans"/>
              <a:ea typeface="DM Sans"/>
              <a:cs typeface="DM Sans"/>
              <a:sym typeface="DM Sans"/>
            </a:endParaRPr>
          </a:p>
          <a:p>
            <a:pPr indent="0" lvl="0" marL="0" marR="0" rtl="0" algn="l">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0" lvl="0" marL="0" marR="0" rtl="0" algn="l">
              <a:lnSpc>
                <a:spcPct val="115000"/>
              </a:lnSpc>
              <a:spcBef>
                <a:spcPts val="0"/>
              </a:spcBef>
              <a:spcAft>
                <a:spcPts val="0"/>
              </a:spcAft>
              <a:buNone/>
            </a:pPr>
            <a:r>
              <a:rPr lang="es" sz="1350">
                <a:solidFill>
                  <a:schemeClr val="dk1"/>
                </a:solidFill>
                <a:latin typeface="DM Sans"/>
                <a:ea typeface="DM Sans"/>
                <a:cs typeface="DM Sans"/>
                <a:sym typeface="DM Sans"/>
              </a:rPr>
              <a:t>❌ Se necesita filtrar las reglas si determinados artículos son buscados como consecuente.</a:t>
            </a:r>
            <a:endParaRPr sz="1350">
              <a:solidFill>
                <a:schemeClr val="dk1"/>
              </a:solidFill>
              <a:latin typeface="DM Sans"/>
              <a:ea typeface="DM Sans"/>
              <a:cs typeface="DM Sans"/>
              <a:sym typeface="DM Sans"/>
            </a:endParaRPr>
          </a:p>
          <a:p>
            <a:pPr indent="0" lvl="0" marL="0" marR="0" rtl="0" algn="l">
              <a:lnSpc>
                <a:spcPct val="115000"/>
              </a:lnSpc>
              <a:spcBef>
                <a:spcPts val="0"/>
              </a:spcBef>
              <a:spcAft>
                <a:spcPts val="0"/>
              </a:spcAft>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87"/>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Casos de estudio</a:t>
            </a:r>
            <a:endParaRPr b="1" sz="4000">
              <a:solidFill>
                <a:schemeClr val="dk1"/>
              </a:solidFill>
              <a:latin typeface="DM Sans"/>
              <a:ea typeface="DM Sans"/>
              <a:cs typeface="DM Sans"/>
              <a:sym typeface="DM Sans"/>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88"/>
          <p:cNvSpPr txBox="1"/>
          <p:nvPr/>
        </p:nvSpPr>
        <p:spPr>
          <a:xfrm>
            <a:off x="435625" y="1382825"/>
            <a:ext cx="4076100" cy="3167700"/>
          </a:xfrm>
          <a:prstGeom prst="rect">
            <a:avLst/>
          </a:prstGeom>
          <a:noFill/>
          <a:ln>
            <a:noFill/>
          </a:ln>
        </p:spPr>
        <p:txBody>
          <a:bodyPr anchorCtr="0" anchor="t" bIns="45700" lIns="91425" spcFirstLastPara="1" rIns="91425" wrap="square" tIns="45700">
            <a:spAutoFit/>
          </a:bodyPr>
          <a:lstStyle/>
          <a:p>
            <a:pPr indent="-314325" lvl="0" marL="457200" marR="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Cuando las personas compran productos a través de nuestro sitio tenemos la información de cada transacción. 💁</a:t>
            </a:r>
            <a:endParaRPr sz="1350">
              <a:solidFill>
                <a:schemeClr val="dk1"/>
              </a:solidFill>
              <a:latin typeface="DM Sans"/>
              <a:ea typeface="DM Sans"/>
              <a:cs typeface="DM Sans"/>
              <a:sym typeface="DM Sans"/>
            </a:endParaRPr>
          </a:p>
          <a:p>
            <a:pPr indent="0" lvl="0" marL="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Podemos usar esta </a:t>
            </a:r>
            <a:r>
              <a:rPr lang="es" sz="1350">
                <a:solidFill>
                  <a:schemeClr val="dk1"/>
                </a:solidFill>
                <a:latin typeface="DM Sans"/>
                <a:ea typeface="DM Sans"/>
                <a:cs typeface="DM Sans"/>
                <a:sym typeface="DM Sans"/>
              </a:rPr>
              <a:t>información</a:t>
            </a:r>
            <a:r>
              <a:rPr lang="es" sz="1350">
                <a:solidFill>
                  <a:schemeClr val="dk1"/>
                </a:solidFill>
                <a:latin typeface="DM Sans"/>
                <a:ea typeface="DM Sans"/>
                <a:cs typeface="DM Sans"/>
                <a:sym typeface="DM Sans"/>
              </a:rPr>
              <a:t> eficientemente para incrementar nuestras ventas. ⏫</a:t>
            </a:r>
            <a:endParaRPr sz="1350">
              <a:solidFill>
                <a:schemeClr val="dk1"/>
              </a:solidFill>
              <a:latin typeface="DM Sans"/>
              <a:ea typeface="DM Sans"/>
              <a:cs typeface="DM Sans"/>
              <a:sym typeface="DM Sans"/>
            </a:endParaRPr>
          </a:p>
          <a:p>
            <a:pPr indent="0" lvl="0" marL="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Podríamos</a:t>
            </a:r>
            <a:r>
              <a:rPr lang="es" sz="1350">
                <a:solidFill>
                  <a:schemeClr val="dk1"/>
                </a:solidFill>
                <a:latin typeface="DM Sans"/>
                <a:ea typeface="DM Sans"/>
                <a:cs typeface="DM Sans"/>
                <a:sym typeface="DM Sans"/>
              </a:rPr>
              <a:t> investigar que productos son los más vendidos. 🔍</a:t>
            </a:r>
            <a:endParaRPr sz="1350">
              <a:solidFill>
                <a:schemeClr val="dk1"/>
              </a:solidFill>
              <a:latin typeface="DM Sans"/>
              <a:ea typeface="DM Sans"/>
              <a:cs typeface="DM Sans"/>
              <a:sym typeface="DM Sans"/>
            </a:endParaRPr>
          </a:p>
          <a:p>
            <a:pPr indent="-314325" lvl="0" marL="45720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Se pueden lanzar anuncios de recomendación cuando un usuario compre algún producto. 📑</a:t>
            </a:r>
            <a:endParaRPr sz="1350">
              <a:solidFill>
                <a:schemeClr val="dk1"/>
              </a:solidFill>
              <a:latin typeface="DM Sans"/>
              <a:ea typeface="DM Sans"/>
              <a:cs typeface="DM Sans"/>
              <a:sym typeface="DM Sans"/>
            </a:endParaRPr>
          </a:p>
        </p:txBody>
      </p:sp>
      <p:sp>
        <p:nvSpPr>
          <p:cNvPr id="586" name="Google Shape;586;p88"/>
          <p:cNvSpPr txBox="1"/>
          <p:nvPr/>
        </p:nvSpPr>
        <p:spPr>
          <a:xfrm>
            <a:off x="710325" y="6389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Caso I: E-commerce</a:t>
            </a:r>
            <a:endParaRPr b="1" sz="4000">
              <a:solidFill>
                <a:schemeClr val="dk1"/>
              </a:solidFill>
              <a:latin typeface="DM Sans"/>
              <a:ea typeface="DM Sans"/>
              <a:cs typeface="DM Sans"/>
              <a:sym typeface="DM Sans"/>
            </a:endParaRPr>
          </a:p>
        </p:txBody>
      </p:sp>
      <p:sp>
        <p:nvSpPr>
          <p:cNvPr id="587" name="Google Shape;587;p88"/>
          <p:cNvSpPr txBox="1"/>
          <p:nvPr/>
        </p:nvSpPr>
        <p:spPr>
          <a:xfrm>
            <a:off x="4750325" y="1336775"/>
            <a:ext cx="4076100" cy="3498900"/>
          </a:xfrm>
          <a:prstGeom prst="rect">
            <a:avLst/>
          </a:prstGeom>
          <a:noFill/>
          <a:ln>
            <a:noFill/>
          </a:ln>
        </p:spPr>
        <p:txBody>
          <a:bodyPr anchorCtr="0" anchor="t" bIns="91425" lIns="91425" spcFirstLastPara="1" rIns="91425" wrap="square" tIns="91425">
            <a:spAutoFit/>
          </a:bodyPr>
          <a:lstStyle/>
          <a:p>
            <a:pPr indent="-314325" lvl="0" marL="457200" rtl="0" algn="just">
              <a:lnSpc>
                <a:spcPct val="115000"/>
              </a:lnSpc>
              <a:spcBef>
                <a:spcPts val="0"/>
              </a:spcBef>
              <a:spcAft>
                <a:spcPts val="0"/>
              </a:spcAft>
              <a:buClr>
                <a:srgbClr val="C586C0"/>
              </a:buClr>
              <a:buSzPts val="1350"/>
              <a:buFont typeface="DM Sans"/>
              <a:buChar char="✓"/>
            </a:pPr>
            <a:r>
              <a:rPr lang="es" sz="1350">
                <a:solidFill>
                  <a:schemeClr val="dk1"/>
                </a:solidFill>
                <a:latin typeface="DM Sans"/>
                <a:ea typeface="DM Sans"/>
                <a:cs typeface="DM Sans"/>
                <a:sym typeface="DM Sans"/>
              </a:rPr>
              <a:t>En general los clientes tienen a comprar productos similares a los que adquieren, a esto se le llama sistemas de recomendación. 👗</a:t>
            </a:r>
            <a:endParaRPr sz="1350">
              <a:solidFill>
                <a:schemeClr val="dk1"/>
              </a:solidFill>
              <a:latin typeface="DM Sans"/>
              <a:ea typeface="DM Sans"/>
              <a:cs typeface="DM Sans"/>
              <a:sym typeface="DM Sans"/>
            </a:endParaRPr>
          </a:p>
          <a:p>
            <a:pPr indent="0" lvl="0" marL="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rtl="0" algn="just">
              <a:lnSpc>
                <a:spcPct val="115000"/>
              </a:lnSpc>
              <a:spcBef>
                <a:spcPts val="0"/>
              </a:spcBef>
              <a:spcAft>
                <a:spcPts val="0"/>
              </a:spcAft>
              <a:buClr>
                <a:srgbClr val="C586C0"/>
              </a:buClr>
              <a:buSzPts val="1350"/>
              <a:buFont typeface="DM Sans"/>
              <a:buChar char="✓"/>
            </a:pPr>
            <a:r>
              <a:rPr lang="es" sz="1350">
                <a:solidFill>
                  <a:schemeClr val="dk1"/>
                </a:solidFill>
                <a:latin typeface="DM Sans"/>
                <a:ea typeface="DM Sans"/>
                <a:cs typeface="DM Sans"/>
                <a:sym typeface="DM Sans"/>
              </a:rPr>
              <a:t>Estos sistema generan mayor eficiencia en las ventas. 💰 </a:t>
            </a:r>
            <a:endParaRPr sz="1350">
              <a:solidFill>
                <a:schemeClr val="dk1"/>
              </a:solidFill>
              <a:latin typeface="DM Sans"/>
              <a:ea typeface="DM Sans"/>
              <a:cs typeface="DM Sans"/>
              <a:sym typeface="DM Sans"/>
            </a:endParaRPr>
          </a:p>
          <a:p>
            <a:pPr indent="0" lvl="0" marL="45720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rtl="0" algn="just">
              <a:lnSpc>
                <a:spcPct val="115000"/>
              </a:lnSpc>
              <a:spcBef>
                <a:spcPts val="0"/>
              </a:spcBef>
              <a:spcAft>
                <a:spcPts val="0"/>
              </a:spcAft>
              <a:buClr>
                <a:srgbClr val="C586C0"/>
              </a:buClr>
              <a:buSzPts val="1350"/>
              <a:buFont typeface="DM Sans"/>
              <a:buChar char="✓"/>
            </a:pPr>
            <a:r>
              <a:rPr lang="es" sz="1350">
                <a:solidFill>
                  <a:schemeClr val="dk1"/>
                </a:solidFill>
                <a:latin typeface="DM Sans"/>
                <a:ea typeface="DM Sans"/>
                <a:cs typeface="DM Sans"/>
                <a:sym typeface="DM Sans"/>
              </a:rPr>
              <a:t>Esta metodología se conoce como ‘Association rule Mining’ o reglas de asociación. 🙅</a:t>
            </a:r>
            <a:endParaRPr sz="1350">
              <a:solidFill>
                <a:schemeClr val="dk1"/>
              </a:solidFill>
              <a:latin typeface="DM Sans"/>
              <a:ea typeface="DM Sans"/>
              <a:cs typeface="DM Sans"/>
              <a:sym typeface="DM Sans"/>
            </a:endParaRPr>
          </a:p>
          <a:p>
            <a:pPr indent="0" lvl="0" marL="45720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rtl="0" algn="just">
              <a:lnSpc>
                <a:spcPct val="115000"/>
              </a:lnSpc>
              <a:spcBef>
                <a:spcPts val="0"/>
              </a:spcBef>
              <a:spcAft>
                <a:spcPts val="0"/>
              </a:spcAft>
              <a:buClr>
                <a:srgbClr val="C586C0"/>
              </a:buClr>
              <a:buSzPts val="1350"/>
              <a:buFont typeface="DM Sans"/>
              <a:buChar char="✓"/>
            </a:pPr>
            <a:r>
              <a:rPr lang="es" sz="1350">
                <a:solidFill>
                  <a:schemeClr val="dk1"/>
                </a:solidFill>
                <a:latin typeface="DM Sans"/>
                <a:ea typeface="DM Sans"/>
                <a:cs typeface="DM Sans"/>
                <a:sym typeface="DM Sans"/>
              </a:rPr>
              <a:t>En Marketing se conoce como Market Basket Analysis. 💫</a:t>
            </a:r>
            <a:endParaRPr sz="1350">
              <a:solidFill>
                <a:schemeClr val="dk1"/>
              </a:solidFill>
              <a:latin typeface="DM Sans"/>
              <a:ea typeface="DM Sans"/>
              <a:cs typeface="DM Sans"/>
              <a:sym typeface="DM Sans"/>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89"/>
          <p:cNvSpPr txBox="1"/>
          <p:nvPr/>
        </p:nvSpPr>
        <p:spPr>
          <a:xfrm>
            <a:off x="651300" y="1516500"/>
            <a:ext cx="4715400" cy="2928600"/>
          </a:xfrm>
          <a:prstGeom prst="rect">
            <a:avLst/>
          </a:prstGeom>
          <a:noFill/>
          <a:ln>
            <a:noFill/>
          </a:ln>
        </p:spPr>
        <p:txBody>
          <a:bodyPr anchorCtr="0" anchor="t" bIns="45700" lIns="91425" spcFirstLastPara="1" rIns="91425" wrap="square" tIns="45700">
            <a:spAutoFit/>
          </a:bodyPr>
          <a:lstStyle/>
          <a:p>
            <a:pPr indent="-314325" lvl="0" marL="457200" marR="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Si </a:t>
            </a:r>
            <a:r>
              <a:rPr lang="es" sz="1350">
                <a:solidFill>
                  <a:schemeClr val="dk1"/>
                </a:solidFill>
                <a:latin typeface="DM Sans"/>
                <a:ea typeface="DM Sans"/>
                <a:cs typeface="DM Sans"/>
                <a:sym typeface="DM Sans"/>
              </a:rPr>
              <a:t>quisiéramos</a:t>
            </a:r>
            <a:r>
              <a:rPr lang="es" sz="1350">
                <a:solidFill>
                  <a:schemeClr val="dk1"/>
                </a:solidFill>
                <a:latin typeface="DM Sans"/>
                <a:ea typeface="DM Sans"/>
                <a:cs typeface="DM Sans"/>
                <a:sym typeface="DM Sans"/>
              </a:rPr>
              <a:t> saber </a:t>
            </a:r>
            <a:r>
              <a:rPr lang="es" sz="1350">
                <a:solidFill>
                  <a:schemeClr val="dk1"/>
                </a:solidFill>
                <a:latin typeface="DM Sans"/>
                <a:ea typeface="DM Sans"/>
                <a:cs typeface="DM Sans"/>
                <a:sym typeface="DM Sans"/>
              </a:rPr>
              <a:t>qué</a:t>
            </a:r>
            <a:r>
              <a:rPr lang="es" sz="1350">
                <a:solidFill>
                  <a:schemeClr val="dk1"/>
                </a:solidFill>
                <a:latin typeface="DM Sans"/>
                <a:ea typeface="DM Sans"/>
                <a:cs typeface="DM Sans"/>
                <a:sym typeface="DM Sans"/>
              </a:rPr>
              <a:t> tipos de </a:t>
            </a:r>
            <a:r>
              <a:rPr lang="es" sz="1350">
                <a:solidFill>
                  <a:schemeClr val="dk1"/>
                </a:solidFill>
                <a:latin typeface="DM Sans"/>
                <a:ea typeface="DM Sans"/>
                <a:cs typeface="DM Sans"/>
                <a:sym typeface="DM Sans"/>
              </a:rPr>
              <a:t>géneros</a:t>
            </a:r>
            <a:r>
              <a:rPr lang="es" sz="1350">
                <a:solidFill>
                  <a:schemeClr val="dk1"/>
                </a:solidFill>
                <a:latin typeface="DM Sans"/>
                <a:ea typeface="DM Sans"/>
                <a:cs typeface="DM Sans"/>
                <a:sym typeface="DM Sans"/>
              </a:rPr>
              <a:t> deben colocarse uno al lado de los de negocios para lograr vender más? (Economía, Gastronomía, Viajes, etc)</a:t>
            </a:r>
            <a:endParaRPr sz="1350">
              <a:solidFill>
                <a:schemeClr val="dk1"/>
              </a:solidFill>
              <a:latin typeface="DM Sans"/>
              <a:ea typeface="DM Sans"/>
              <a:cs typeface="DM Sans"/>
              <a:sym typeface="DM Sans"/>
            </a:endParaRPr>
          </a:p>
          <a:p>
            <a:pPr indent="0" lvl="0" marL="45720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Si tenemos información </a:t>
            </a:r>
            <a:r>
              <a:rPr lang="es" sz="1350">
                <a:solidFill>
                  <a:schemeClr val="dk1"/>
                </a:solidFill>
                <a:latin typeface="DM Sans"/>
                <a:ea typeface="DM Sans"/>
                <a:cs typeface="DM Sans"/>
                <a:sym typeface="DM Sans"/>
              </a:rPr>
              <a:t>histórica</a:t>
            </a:r>
            <a:r>
              <a:rPr lang="es" sz="1350">
                <a:solidFill>
                  <a:schemeClr val="dk1"/>
                </a:solidFill>
                <a:latin typeface="DM Sans"/>
                <a:ea typeface="DM Sans"/>
                <a:cs typeface="DM Sans"/>
                <a:sym typeface="DM Sans"/>
              </a:rPr>
              <a:t> de compras podemos ver en las transacciones que libros compran junto a los de negocios y así establecer la </a:t>
            </a:r>
            <a:r>
              <a:rPr lang="es" sz="1350">
                <a:solidFill>
                  <a:schemeClr val="dk1"/>
                </a:solidFill>
                <a:latin typeface="DM Sans"/>
                <a:ea typeface="DM Sans"/>
                <a:cs typeface="DM Sans"/>
                <a:sym typeface="DM Sans"/>
              </a:rPr>
              <a:t>estrategia</a:t>
            </a:r>
            <a:r>
              <a:rPr lang="es" sz="1350">
                <a:solidFill>
                  <a:schemeClr val="dk1"/>
                </a:solidFill>
                <a:latin typeface="DM Sans"/>
                <a:ea typeface="DM Sans"/>
                <a:cs typeface="DM Sans"/>
                <a:sym typeface="DM Sans"/>
              </a:rPr>
              <a:t> </a:t>
            </a:r>
            <a:r>
              <a:rPr b="1" lang="es" sz="1350">
                <a:solidFill>
                  <a:schemeClr val="dk1"/>
                </a:solidFill>
                <a:latin typeface="DM Sans"/>
                <a:ea typeface="DM Sans"/>
                <a:cs typeface="DM Sans"/>
                <a:sym typeface="DM Sans"/>
              </a:rPr>
              <a:t>cross-selling</a:t>
            </a:r>
            <a:endParaRPr b="1" sz="1350">
              <a:solidFill>
                <a:schemeClr val="dk1"/>
              </a:solidFill>
              <a:latin typeface="DM Sans"/>
              <a:ea typeface="DM Sans"/>
              <a:cs typeface="DM Sans"/>
              <a:sym typeface="DM Sans"/>
            </a:endParaRPr>
          </a:p>
          <a:p>
            <a:pPr indent="0" lvl="0" marL="457200" marR="0" rtl="0" algn="just">
              <a:lnSpc>
                <a:spcPct val="115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Antes de cualquier </a:t>
            </a:r>
            <a:r>
              <a:rPr lang="es" sz="1350">
                <a:solidFill>
                  <a:schemeClr val="dk1"/>
                </a:solidFill>
                <a:latin typeface="DM Sans"/>
                <a:ea typeface="DM Sans"/>
                <a:cs typeface="DM Sans"/>
                <a:sym typeface="DM Sans"/>
              </a:rPr>
              <a:t>conclusión</a:t>
            </a:r>
            <a:r>
              <a:rPr lang="es" sz="1350">
                <a:solidFill>
                  <a:schemeClr val="dk1"/>
                </a:solidFill>
                <a:latin typeface="DM Sans"/>
                <a:ea typeface="DM Sans"/>
                <a:cs typeface="DM Sans"/>
                <a:sym typeface="DM Sans"/>
              </a:rPr>
              <a:t> se debe analizar </a:t>
            </a:r>
            <a:r>
              <a:rPr lang="es" sz="1350">
                <a:solidFill>
                  <a:schemeClr val="dk1"/>
                </a:solidFill>
                <a:latin typeface="DM Sans"/>
                <a:ea typeface="DM Sans"/>
                <a:cs typeface="DM Sans"/>
                <a:sym typeface="DM Sans"/>
              </a:rPr>
              <a:t>cuidadosamente</a:t>
            </a:r>
            <a:r>
              <a:rPr lang="es" sz="1350">
                <a:solidFill>
                  <a:schemeClr val="dk1"/>
                </a:solidFill>
                <a:latin typeface="DM Sans"/>
                <a:ea typeface="DM Sans"/>
                <a:cs typeface="DM Sans"/>
                <a:sym typeface="DM Sans"/>
              </a:rPr>
              <a:t> antes de implementar medidas</a:t>
            </a:r>
            <a:endParaRPr sz="1350">
              <a:solidFill>
                <a:schemeClr val="dk1"/>
              </a:solidFill>
              <a:latin typeface="DM Sans"/>
              <a:ea typeface="DM Sans"/>
              <a:cs typeface="DM Sans"/>
              <a:sym typeface="DM Sans"/>
            </a:endParaRPr>
          </a:p>
        </p:txBody>
      </p:sp>
      <p:sp>
        <p:nvSpPr>
          <p:cNvPr id="593" name="Google Shape;593;p89"/>
          <p:cNvSpPr txBox="1"/>
          <p:nvPr/>
        </p:nvSpPr>
        <p:spPr>
          <a:xfrm>
            <a:off x="738050" y="8186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Caso II: Tienda de libros</a:t>
            </a:r>
            <a:endParaRPr b="1" sz="4000">
              <a:solidFill>
                <a:schemeClr val="dk1"/>
              </a:solidFill>
              <a:latin typeface="DM Sans"/>
              <a:ea typeface="DM Sans"/>
              <a:cs typeface="DM Sans"/>
              <a:sym typeface="DM Sans"/>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90"/>
          <p:cNvSpPr txBox="1"/>
          <p:nvPr/>
        </p:nvSpPr>
        <p:spPr>
          <a:xfrm>
            <a:off x="1461300" y="1867650"/>
            <a:ext cx="6221400" cy="29553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Reglas de asociación vs Minería para reglas de asociación</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91"/>
          <p:cNvSpPr txBox="1"/>
          <p:nvPr/>
        </p:nvSpPr>
        <p:spPr>
          <a:xfrm>
            <a:off x="706525" y="2273275"/>
            <a:ext cx="5044200" cy="1734000"/>
          </a:xfrm>
          <a:prstGeom prst="rect">
            <a:avLst/>
          </a:prstGeom>
          <a:noFill/>
          <a:ln>
            <a:noFill/>
          </a:ln>
        </p:spPr>
        <p:txBody>
          <a:bodyPr anchorCtr="0" anchor="t" bIns="45700" lIns="91425" spcFirstLastPara="1" rIns="91425" wrap="square" tIns="45700">
            <a:spAutoFit/>
          </a:bodyPr>
          <a:lstStyle/>
          <a:p>
            <a:pPr indent="-314325" lvl="0" marL="457200" marR="0" rtl="0" algn="just">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Una </a:t>
            </a:r>
            <a:r>
              <a:rPr b="1" lang="es" sz="1350">
                <a:solidFill>
                  <a:schemeClr val="dk1"/>
                </a:solidFill>
                <a:latin typeface="DM Sans"/>
                <a:ea typeface="DM Sans"/>
                <a:cs typeface="DM Sans"/>
                <a:sym typeface="DM Sans"/>
              </a:rPr>
              <a:t>regla de </a:t>
            </a:r>
            <a:r>
              <a:rPr b="1" lang="es" sz="1350">
                <a:solidFill>
                  <a:schemeClr val="dk1"/>
                </a:solidFill>
                <a:latin typeface="DM Sans"/>
                <a:ea typeface="DM Sans"/>
                <a:cs typeface="DM Sans"/>
                <a:sym typeface="DM Sans"/>
              </a:rPr>
              <a:t>asociación</a:t>
            </a:r>
            <a:r>
              <a:rPr lang="es" sz="1350">
                <a:solidFill>
                  <a:schemeClr val="dk1"/>
                </a:solidFill>
                <a:latin typeface="DM Sans"/>
                <a:ea typeface="DM Sans"/>
                <a:cs typeface="DM Sans"/>
                <a:sym typeface="DM Sans"/>
              </a:rPr>
              <a:t> simplemente es una regla que describe </a:t>
            </a:r>
            <a:r>
              <a:rPr lang="es" sz="1350">
                <a:solidFill>
                  <a:schemeClr val="dk1"/>
                </a:solidFill>
                <a:latin typeface="DM Sans"/>
                <a:ea typeface="DM Sans"/>
                <a:cs typeface="DM Sans"/>
                <a:sym typeface="DM Sans"/>
              </a:rPr>
              <a:t>qué</a:t>
            </a:r>
            <a:r>
              <a:rPr lang="es" sz="1350">
                <a:solidFill>
                  <a:schemeClr val="dk1"/>
                </a:solidFill>
                <a:latin typeface="DM Sans"/>
                <a:ea typeface="DM Sans"/>
                <a:cs typeface="DM Sans"/>
                <a:sym typeface="DM Sans"/>
              </a:rPr>
              <a:t> productos de nuestra tienda serán comprados al tiempo</a:t>
            </a:r>
            <a:endParaRPr sz="1350">
              <a:solidFill>
                <a:schemeClr val="dk1"/>
              </a:solidFill>
              <a:latin typeface="DM Sans"/>
              <a:ea typeface="DM Sans"/>
              <a:cs typeface="DM Sans"/>
              <a:sym typeface="DM Sans"/>
            </a:endParaRPr>
          </a:p>
          <a:p>
            <a:pPr indent="0" lvl="0" marL="457200" marR="0" rtl="0" algn="just">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just">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En cambio, la </a:t>
            </a:r>
            <a:r>
              <a:rPr b="1" lang="es" sz="1350">
                <a:solidFill>
                  <a:schemeClr val="dk1"/>
                </a:solidFill>
                <a:latin typeface="DM Sans"/>
                <a:ea typeface="DM Sans"/>
                <a:cs typeface="DM Sans"/>
                <a:sym typeface="DM Sans"/>
              </a:rPr>
              <a:t>minería</a:t>
            </a:r>
            <a:r>
              <a:rPr b="1" lang="es" sz="1350">
                <a:solidFill>
                  <a:schemeClr val="dk1"/>
                </a:solidFill>
                <a:latin typeface="DM Sans"/>
                <a:ea typeface="DM Sans"/>
                <a:cs typeface="DM Sans"/>
                <a:sym typeface="DM Sans"/>
              </a:rPr>
              <a:t> para reglas de </a:t>
            </a:r>
            <a:r>
              <a:rPr b="1" lang="es" sz="1350">
                <a:solidFill>
                  <a:schemeClr val="dk1"/>
                </a:solidFill>
                <a:latin typeface="DM Sans"/>
                <a:ea typeface="DM Sans"/>
                <a:cs typeface="DM Sans"/>
                <a:sym typeface="DM Sans"/>
              </a:rPr>
              <a:t>asociación</a:t>
            </a:r>
            <a:r>
              <a:rPr lang="es" sz="1350">
                <a:solidFill>
                  <a:schemeClr val="dk1"/>
                </a:solidFill>
                <a:latin typeface="DM Sans"/>
                <a:ea typeface="DM Sans"/>
                <a:cs typeface="DM Sans"/>
                <a:sym typeface="DM Sans"/>
              </a:rPr>
              <a:t> es una metodología que trata de descubrir las reglas en los datos.</a:t>
            </a:r>
            <a:endParaRPr sz="1350">
              <a:solidFill>
                <a:schemeClr val="dk1"/>
              </a:solidFill>
              <a:latin typeface="DM Sans"/>
              <a:ea typeface="DM Sans"/>
              <a:cs typeface="DM Sans"/>
              <a:sym typeface="DM Sans"/>
            </a:endParaRPr>
          </a:p>
        </p:txBody>
      </p:sp>
      <p:sp>
        <p:nvSpPr>
          <p:cNvPr id="604" name="Google Shape;604;p91"/>
          <p:cNvSpPr txBox="1"/>
          <p:nvPr/>
        </p:nvSpPr>
        <p:spPr>
          <a:xfrm>
            <a:off x="706525" y="1383575"/>
            <a:ext cx="71568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Comparación</a:t>
            </a:r>
            <a:endParaRPr b="1" sz="4000">
              <a:solidFill>
                <a:schemeClr val="dk1"/>
              </a:solidFill>
              <a:latin typeface="DM Sans"/>
              <a:ea typeface="DM Sans"/>
              <a:cs typeface="DM Sans"/>
              <a:sym typeface="DM Sans"/>
            </a:endParaRPr>
          </a:p>
        </p:txBody>
      </p:sp>
      <p:pic>
        <p:nvPicPr>
          <p:cNvPr id="605" name="Google Shape;605;p91"/>
          <p:cNvPicPr preferRelativeResize="0"/>
          <p:nvPr/>
        </p:nvPicPr>
        <p:blipFill rotWithShape="1">
          <a:blip r:embed="rId3">
            <a:alphaModFix/>
          </a:blip>
          <a:srcRect b="0" l="0" r="37710" t="0"/>
          <a:stretch/>
        </p:blipFill>
        <p:spPr>
          <a:xfrm>
            <a:off x="6122200" y="1959725"/>
            <a:ext cx="2268526" cy="193970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92"/>
          <p:cNvSpPr txBox="1"/>
          <p:nvPr/>
        </p:nvSpPr>
        <p:spPr>
          <a:xfrm>
            <a:off x="1404863" y="1941375"/>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lt1"/>
                </a:solidFill>
                <a:latin typeface="DM Sans"/>
                <a:ea typeface="DM Sans"/>
                <a:cs typeface="DM Sans"/>
                <a:sym typeface="DM Sans"/>
              </a:rPr>
              <a:t>Reducción de la </a:t>
            </a:r>
            <a:r>
              <a:rPr b="1" lang="es" sz="4000">
                <a:solidFill>
                  <a:srgbClr val="83AEFB"/>
                </a:solidFill>
                <a:latin typeface="DM Sans"/>
                <a:ea typeface="DM Sans"/>
                <a:cs typeface="DM Sans"/>
                <a:sym typeface="DM Sans"/>
              </a:rPr>
              <a:t>dimensionalidad</a:t>
            </a:r>
            <a:endParaRPr b="1" sz="4000">
              <a:solidFill>
                <a:srgbClr val="83AEFB"/>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lt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lt1"/>
              </a:solidFill>
              <a:latin typeface="DM Sans"/>
              <a:ea typeface="DM Sans"/>
              <a:cs typeface="DM Sans"/>
              <a:sym typeface="DM Sans"/>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93"/>
          <p:cNvSpPr txBox="1"/>
          <p:nvPr/>
        </p:nvSpPr>
        <p:spPr>
          <a:xfrm>
            <a:off x="379125" y="987825"/>
            <a:ext cx="93501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Reducción de la dimensionalidad</a:t>
            </a:r>
            <a:endParaRPr b="1" sz="4000">
              <a:solidFill>
                <a:schemeClr val="dk1"/>
              </a:solidFill>
              <a:latin typeface="DM Sans"/>
              <a:ea typeface="DM Sans"/>
              <a:cs typeface="DM Sans"/>
              <a:sym typeface="DM Sans"/>
            </a:endParaRPr>
          </a:p>
        </p:txBody>
      </p:sp>
      <p:sp>
        <p:nvSpPr>
          <p:cNvPr id="616" name="Google Shape;616;p93"/>
          <p:cNvSpPr txBox="1"/>
          <p:nvPr/>
        </p:nvSpPr>
        <p:spPr>
          <a:xfrm>
            <a:off x="490250" y="1745400"/>
            <a:ext cx="8014800" cy="7779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Clr>
                <a:srgbClr val="000000"/>
              </a:buClr>
              <a:buSzPts val="1700"/>
              <a:buFont typeface="Arial"/>
              <a:buNone/>
            </a:pPr>
            <a:r>
              <a:rPr lang="es" sz="1350">
                <a:solidFill>
                  <a:schemeClr val="dk1"/>
                </a:solidFill>
                <a:latin typeface="DM Sans"/>
                <a:ea typeface="DM Sans"/>
                <a:cs typeface="DM Sans"/>
                <a:sym typeface="DM Sans"/>
              </a:rPr>
              <a:t>Buscamos reducir la cantidad de features de un dataset, pero </a:t>
            </a:r>
            <a:r>
              <a:rPr b="1" lang="es" sz="1350">
                <a:solidFill>
                  <a:schemeClr val="dk1"/>
                </a:solidFill>
                <a:latin typeface="DM Sans"/>
                <a:ea typeface="DM Sans"/>
                <a:cs typeface="DM Sans"/>
                <a:sym typeface="DM Sans"/>
              </a:rPr>
              <a:t>reteniendo la mayor cantidad de “información” posible</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0" lvl="0" marL="0" marR="0" rtl="0" algn="just">
              <a:lnSpc>
                <a:spcPct val="115000"/>
              </a:lnSpc>
              <a:spcBef>
                <a:spcPts val="0"/>
              </a:spcBef>
              <a:spcAft>
                <a:spcPts val="0"/>
              </a:spcAft>
              <a:buNone/>
            </a:pPr>
            <a:r>
              <a:rPr lang="es" sz="1350">
                <a:solidFill>
                  <a:schemeClr val="dk1"/>
                </a:solidFill>
                <a:latin typeface="DM Sans"/>
                <a:ea typeface="DM Sans"/>
                <a:cs typeface="DM Sans"/>
                <a:sym typeface="DM Sans"/>
              </a:rPr>
              <a:t>Tenemos dos aplicaciones principales con esta técnica</a:t>
            </a:r>
            <a:endParaRPr i="0" sz="1350" u="none" cap="none" strike="noStrike">
              <a:solidFill>
                <a:schemeClr val="dk1"/>
              </a:solidFill>
              <a:latin typeface="DM Sans"/>
              <a:ea typeface="DM Sans"/>
              <a:cs typeface="DM Sans"/>
              <a:sym typeface="DM Sans"/>
            </a:endParaRPr>
          </a:p>
        </p:txBody>
      </p:sp>
      <p:pic>
        <p:nvPicPr>
          <p:cNvPr id="617" name="Google Shape;617;p93"/>
          <p:cNvPicPr preferRelativeResize="0"/>
          <p:nvPr/>
        </p:nvPicPr>
        <p:blipFill>
          <a:blip r:embed="rId3">
            <a:alphaModFix/>
          </a:blip>
          <a:stretch>
            <a:fillRect/>
          </a:stretch>
        </p:blipFill>
        <p:spPr>
          <a:xfrm>
            <a:off x="936800" y="2833650"/>
            <a:ext cx="3577975" cy="2258200"/>
          </a:xfrm>
          <a:prstGeom prst="rect">
            <a:avLst/>
          </a:prstGeom>
          <a:noFill/>
          <a:ln>
            <a:noFill/>
          </a:ln>
        </p:spPr>
      </p:pic>
      <p:pic>
        <p:nvPicPr>
          <p:cNvPr id="618" name="Google Shape;618;p93"/>
          <p:cNvPicPr preferRelativeResize="0"/>
          <p:nvPr/>
        </p:nvPicPr>
        <p:blipFill>
          <a:blip r:embed="rId4">
            <a:alphaModFix/>
          </a:blip>
          <a:stretch>
            <a:fillRect/>
          </a:stretch>
        </p:blipFill>
        <p:spPr>
          <a:xfrm>
            <a:off x="4514775" y="2833650"/>
            <a:ext cx="2990232" cy="2156650"/>
          </a:xfrm>
          <a:prstGeom prst="rect">
            <a:avLst/>
          </a:prstGeom>
          <a:noFill/>
          <a:ln>
            <a:noFill/>
          </a:ln>
        </p:spPr>
      </p:pic>
      <p:sp>
        <p:nvSpPr>
          <p:cNvPr id="619" name="Google Shape;619;p93"/>
          <p:cNvSpPr txBox="1"/>
          <p:nvPr/>
        </p:nvSpPr>
        <p:spPr>
          <a:xfrm>
            <a:off x="936800" y="2583075"/>
            <a:ext cx="34266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200">
                <a:latin typeface="DM Sans"/>
                <a:ea typeface="DM Sans"/>
                <a:cs typeface="DM Sans"/>
                <a:sym typeface="DM Sans"/>
              </a:rPr>
              <a:t>1- Eliminar variables</a:t>
            </a:r>
            <a:endParaRPr b="1" sz="1200">
              <a:latin typeface="DM Sans"/>
              <a:ea typeface="DM Sans"/>
              <a:cs typeface="DM Sans"/>
              <a:sym typeface="DM Sans"/>
            </a:endParaRPr>
          </a:p>
        </p:txBody>
      </p:sp>
      <p:sp>
        <p:nvSpPr>
          <p:cNvPr id="620" name="Google Shape;620;p93"/>
          <p:cNvSpPr txBox="1"/>
          <p:nvPr/>
        </p:nvSpPr>
        <p:spPr>
          <a:xfrm>
            <a:off x="4202175" y="2583075"/>
            <a:ext cx="34266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200">
                <a:latin typeface="DM Sans"/>
                <a:ea typeface="DM Sans"/>
                <a:cs typeface="DM Sans"/>
                <a:sym typeface="DM Sans"/>
              </a:rPr>
              <a:t>2- </a:t>
            </a:r>
            <a:r>
              <a:rPr b="1" lang="es" sz="1200">
                <a:latin typeface="DM Sans"/>
                <a:ea typeface="DM Sans"/>
                <a:cs typeface="DM Sans"/>
                <a:sym typeface="DM Sans"/>
              </a:rPr>
              <a:t>Encontrar grupos</a:t>
            </a:r>
            <a:endParaRPr b="1" sz="1200">
              <a:latin typeface="DM Sans"/>
              <a:ea typeface="DM Sans"/>
              <a:cs typeface="DM Sans"/>
              <a:sym typeface="DM Sans"/>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pic>
        <p:nvPicPr>
          <p:cNvPr id="625" name="Google Shape;625;p94"/>
          <p:cNvPicPr preferRelativeResize="0"/>
          <p:nvPr/>
        </p:nvPicPr>
        <p:blipFill rotWithShape="1">
          <a:blip r:embed="rId3">
            <a:alphaModFix/>
          </a:blip>
          <a:srcRect b="0" l="0" r="0" t="0"/>
          <a:stretch/>
        </p:blipFill>
        <p:spPr>
          <a:xfrm>
            <a:off x="1037513" y="1827700"/>
            <a:ext cx="2782774" cy="1916375"/>
          </a:xfrm>
          <a:prstGeom prst="rect">
            <a:avLst/>
          </a:prstGeom>
          <a:noFill/>
          <a:ln>
            <a:noFill/>
          </a:ln>
        </p:spPr>
      </p:pic>
      <p:sp>
        <p:nvSpPr>
          <p:cNvPr id="626" name="Google Shape;626;p94"/>
          <p:cNvSpPr txBox="1"/>
          <p:nvPr/>
        </p:nvSpPr>
        <p:spPr>
          <a:xfrm>
            <a:off x="-118238" y="3957600"/>
            <a:ext cx="5094300" cy="507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lang="es" sz="1350">
                <a:solidFill>
                  <a:schemeClr val="dk1"/>
                </a:solidFill>
                <a:latin typeface="DM Sans"/>
                <a:ea typeface="DM Sans"/>
                <a:cs typeface="DM Sans"/>
                <a:sym typeface="DM Sans"/>
              </a:rPr>
              <a:t>Original: </a:t>
            </a:r>
            <a:endParaRPr b="1" sz="1350">
              <a:solidFill>
                <a:schemeClr val="dk1"/>
              </a:solidFill>
              <a:latin typeface="DM Sans"/>
              <a:ea typeface="DM Sans"/>
              <a:cs typeface="DM Sans"/>
              <a:sym typeface="DM Sans"/>
            </a:endParaRPr>
          </a:p>
          <a:p>
            <a:pPr indent="0" lvl="0" marL="0" marR="0" rtl="0" algn="ctr">
              <a:lnSpc>
                <a:spcPct val="100000"/>
              </a:lnSpc>
              <a:spcBef>
                <a:spcPts val="0"/>
              </a:spcBef>
              <a:spcAft>
                <a:spcPts val="0"/>
              </a:spcAft>
              <a:buNone/>
            </a:pPr>
            <a:r>
              <a:rPr b="1" lang="es" sz="1350">
                <a:solidFill>
                  <a:schemeClr val="dk1"/>
                </a:solidFill>
                <a:latin typeface="DM Sans"/>
                <a:ea typeface="DM Sans"/>
                <a:cs typeface="DM Sans"/>
                <a:sym typeface="DM Sans"/>
              </a:rPr>
              <a:t>3 variables para predecir “Ingreso”</a:t>
            </a:r>
            <a:endParaRPr b="1" sz="1350">
              <a:solidFill>
                <a:schemeClr val="dk1"/>
              </a:solidFill>
              <a:latin typeface="DM Sans"/>
              <a:ea typeface="DM Sans"/>
              <a:cs typeface="DM Sans"/>
              <a:sym typeface="DM Sans"/>
            </a:endParaRPr>
          </a:p>
        </p:txBody>
      </p:sp>
      <p:pic>
        <p:nvPicPr>
          <p:cNvPr id="627" name="Google Shape;627;p94"/>
          <p:cNvPicPr preferRelativeResize="0"/>
          <p:nvPr/>
        </p:nvPicPr>
        <p:blipFill rotWithShape="1">
          <a:blip r:embed="rId4">
            <a:alphaModFix/>
          </a:blip>
          <a:srcRect b="0" l="0" r="0" t="0"/>
          <a:stretch/>
        </p:blipFill>
        <p:spPr>
          <a:xfrm>
            <a:off x="5493500" y="2155026"/>
            <a:ext cx="2386209" cy="1802575"/>
          </a:xfrm>
          <a:prstGeom prst="rect">
            <a:avLst/>
          </a:prstGeom>
          <a:noFill/>
          <a:ln>
            <a:noFill/>
          </a:ln>
        </p:spPr>
      </p:pic>
      <p:sp>
        <p:nvSpPr>
          <p:cNvPr id="628" name="Google Shape;628;p94"/>
          <p:cNvSpPr txBox="1"/>
          <p:nvPr/>
        </p:nvSpPr>
        <p:spPr>
          <a:xfrm>
            <a:off x="3500744" y="3985366"/>
            <a:ext cx="6371700" cy="507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lang="es" sz="1350">
                <a:solidFill>
                  <a:schemeClr val="dk1"/>
                </a:solidFill>
                <a:latin typeface="DM Sans"/>
                <a:ea typeface="DM Sans"/>
                <a:cs typeface="DM Sans"/>
                <a:sym typeface="DM Sans"/>
              </a:rPr>
              <a:t>Reducción de 1 dimensión: </a:t>
            </a:r>
            <a:endParaRPr b="1" sz="1350">
              <a:solidFill>
                <a:schemeClr val="dk1"/>
              </a:solidFill>
              <a:latin typeface="DM Sans"/>
              <a:ea typeface="DM Sans"/>
              <a:cs typeface="DM Sans"/>
              <a:sym typeface="DM Sans"/>
            </a:endParaRPr>
          </a:p>
          <a:p>
            <a:pPr indent="0" lvl="0" marL="0" marR="0" rtl="0" algn="ctr">
              <a:lnSpc>
                <a:spcPct val="100000"/>
              </a:lnSpc>
              <a:spcBef>
                <a:spcPts val="0"/>
              </a:spcBef>
              <a:spcAft>
                <a:spcPts val="0"/>
              </a:spcAft>
              <a:buNone/>
            </a:pPr>
            <a:r>
              <a:rPr b="1" lang="es" sz="1350">
                <a:solidFill>
                  <a:schemeClr val="dk1"/>
                </a:solidFill>
                <a:latin typeface="DM Sans"/>
                <a:ea typeface="DM Sans"/>
                <a:cs typeface="DM Sans"/>
                <a:sym typeface="DM Sans"/>
              </a:rPr>
              <a:t>2 variables</a:t>
            </a:r>
            <a:endParaRPr b="1" sz="1350">
              <a:solidFill>
                <a:schemeClr val="dk1"/>
              </a:solidFill>
              <a:latin typeface="DM Sans"/>
              <a:ea typeface="DM Sans"/>
              <a:cs typeface="DM Sans"/>
              <a:sym typeface="DM Sans"/>
            </a:endParaRPr>
          </a:p>
        </p:txBody>
      </p:sp>
      <p:sp>
        <p:nvSpPr>
          <p:cNvPr id="629" name="Google Shape;629;p94"/>
          <p:cNvSpPr txBox="1"/>
          <p:nvPr/>
        </p:nvSpPr>
        <p:spPr>
          <a:xfrm>
            <a:off x="600800" y="1207400"/>
            <a:ext cx="70806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Caso 1: Eliminar variables</a:t>
            </a:r>
            <a:endParaRPr b="1" sz="4000">
              <a:solidFill>
                <a:schemeClr val="dk1"/>
              </a:solidFill>
              <a:latin typeface="DM Sans"/>
              <a:ea typeface="DM Sans"/>
              <a:cs typeface="DM Sans"/>
              <a:sym typeface="DM Sans"/>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95"/>
          <p:cNvSpPr txBox="1"/>
          <p:nvPr/>
        </p:nvSpPr>
        <p:spPr>
          <a:xfrm>
            <a:off x="3968150" y="2439888"/>
            <a:ext cx="4428600" cy="6117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s" sz="1350">
                <a:solidFill>
                  <a:schemeClr val="dk1"/>
                </a:solidFill>
                <a:latin typeface="DM Sans"/>
                <a:ea typeface="DM Sans"/>
                <a:cs typeface="DM Sans"/>
                <a:sym typeface="DM Sans"/>
              </a:rPr>
              <a:t>Ejemplo: Proyectar la tierra</a:t>
            </a:r>
            <a:r>
              <a:rPr lang="es" sz="1350">
                <a:solidFill>
                  <a:schemeClr val="dk1"/>
                </a:solidFill>
                <a:latin typeface="DM Sans"/>
                <a:ea typeface="DM Sans"/>
                <a:cs typeface="DM Sans"/>
                <a:sym typeface="DM Sans"/>
              </a:rPr>
              <a:t> (esfera en 3D) en un plano (2D).</a:t>
            </a:r>
            <a:endParaRPr sz="1350">
              <a:solidFill>
                <a:schemeClr val="dk1"/>
              </a:solidFill>
              <a:latin typeface="DM Sans"/>
              <a:ea typeface="DM Sans"/>
              <a:cs typeface="DM Sans"/>
              <a:sym typeface="DM Sans"/>
            </a:endParaRPr>
          </a:p>
        </p:txBody>
      </p:sp>
      <p:pic>
        <p:nvPicPr>
          <p:cNvPr id="635" name="Google Shape;635;p95"/>
          <p:cNvPicPr preferRelativeResize="0"/>
          <p:nvPr/>
        </p:nvPicPr>
        <p:blipFill rotWithShape="1">
          <a:blip r:embed="rId3">
            <a:alphaModFix/>
          </a:blip>
          <a:srcRect b="0" l="0" r="0" t="0"/>
          <a:stretch/>
        </p:blipFill>
        <p:spPr>
          <a:xfrm>
            <a:off x="637425" y="2170825"/>
            <a:ext cx="2927651" cy="2041350"/>
          </a:xfrm>
          <a:prstGeom prst="rect">
            <a:avLst/>
          </a:prstGeom>
          <a:noFill/>
          <a:ln>
            <a:noFill/>
          </a:ln>
        </p:spPr>
      </p:pic>
      <p:sp>
        <p:nvSpPr>
          <p:cNvPr id="636" name="Google Shape;636;p95"/>
          <p:cNvSpPr txBox="1"/>
          <p:nvPr/>
        </p:nvSpPr>
        <p:spPr>
          <a:xfrm>
            <a:off x="3968150" y="3375950"/>
            <a:ext cx="4428600" cy="9234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s" sz="1350">
                <a:solidFill>
                  <a:schemeClr val="dk1"/>
                </a:solidFill>
                <a:latin typeface="DM Sans"/>
                <a:ea typeface="DM Sans"/>
                <a:cs typeface="DM Sans"/>
                <a:sym typeface="DM Sans"/>
              </a:rPr>
              <a:t>Si bien por un lado ganamos una mejor visualización y entendimiento, </a:t>
            </a:r>
            <a:r>
              <a:rPr b="1" lang="es" sz="1350">
                <a:solidFill>
                  <a:schemeClr val="dk1"/>
                </a:solidFill>
                <a:latin typeface="DM Sans"/>
                <a:ea typeface="DM Sans"/>
                <a:cs typeface="DM Sans"/>
                <a:sym typeface="DM Sans"/>
              </a:rPr>
              <a:t>inevitablemente vamos a perder información </a:t>
            </a:r>
            <a:r>
              <a:rPr lang="es" sz="1350">
                <a:solidFill>
                  <a:schemeClr val="dk1"/>
                </a:solidFill>
                <a:latin typeface="DM Sans"/>
                <a:ea typeface="DM Sans"/>
                <a:cs typeface="DM Sans"/>
                <a:sym typeface="DM Sans"/>
              </a:rPr>
              <a:t>(por deformación del mapa)</a:t>
            </a:r>
            <a:endParaRPr sz="1350">
              <a:solidFill>
                <a:schemeClr val="dk1"/>
              </a:solidFill>
              <a:latin typeface="DM Sans"/>
              <a:ea typeface="DM Sans"/>
              <a:cs typeface="DM Sans"/>
              <a:sym typeface="DM Sans"/>
            </a:endParaRPr>
          </a:p>
        </p:txBody>
      </p:sp>
      <p:sp>
        <p:nvSpPr>
          <p:cNvPr id="637" name="Google Shape;637;p95"/>
          <p:cNvSpPr txBox="1"/>
          <p:nvPr/>
        </p:nvSpPr>
        <p:spPr>
          <a:xfrm>
            <a:off x="637425" y="607150"/>
            <a:ext cx="7307100" cy="1508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Caso 2: Transformación matemática</a:t>
            </a:r>
            <a:endParaRPr b="1" sz="4000">
              <a:solidFill>
                <a:schemeClr val="dk1"/>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3"/>
          <p:cNvSpPr txBox="1"/>
          <p:nvPr/>
        </p:nvSpPr>
        <p:spPr>
          <a:xfrm>
            <a:off x="573100" y="1691425"/>
            <a:ext cx="4086900" cy="27210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600"/>
              </a:spcBef>
              <a:spcAft>
                <a:spcPts val="0"/>
              </a:spcAft>
              <a:buClr>
                <a:schemeClr val="dk1"/>
              </a:buClr>
              <a:buSzPts val="1100"/>
              <a:buFont typeface="Arial"/>
              <a:buNone/>
            </a:pPr>
            <a:r>
              <a:rPr lang="es" sz="1350">
                <a:solidFill>
                  <a:schemeClr val="dk1"/>
                </a:solidFill>
                <a:latin typeface="DM Sans"/>
                <a:ea typeface="DM Sans"/>
                <a:cs typeface="DM Sans"/>
                <a:sym typeface="DM Sans"/>
              </a:rPr>
              <a:t>En la clase de Modelos Analíticos para DS II,  hemos estudiado el </a:t>
            </a:r>
            <a:r>
              <a:rPr b="1" lang="es" sz="1350">
                <a:solidFill>
                  <a:schemeClr val="dk1"/>
                </a:solidFill>
                <a:latin typeface="DM Sans"/>
                <a:ea typeface="DM Sans"/>
                <a:cs typeface="DM Sans"/>
                <a:sym typeface="DM Sans"/>
              </a:rPr>
              <a:t>Tipo de Aprendizaje Supervisado</a:t>
            </a:r>
            <a:r>
              <a:rPr lang="es" sz="1350">
                <a:solidFill>
                  <a:schemeClr val="dk1"/>
                </a:solidFill>
                <a:latin typeface="DM Sans"/>
                <a:ea typeface="DM Sans"/>
                <a:cs typeface="DM Sans"/>
                <a:sym typeface="DM Sans"/>
              </a:rPr>
              <a:t> tanto para problemas de </a:t>
            </a:r>
            <a:r>
              <a:rPr b="1" lang="es" sz="1350">
                <a:solidFill>
                  <a:schemeClr val="dk1"/>
                </a:solidFill>
                <a:latin typeface="DM Sans"/>
                <a:ea typeface="DM Sans"/>
                <a:cs typeface="DM Sans"/>
                <a:sym typeface="DM Sans"/>
              </a:rPr>
              <a:t>Clasificación</a:t>
            </a:r>
            <a:r>
              <a:rPr lang="es" sz="1350">
                <a:solidFill>
                  <a:schemeClr val="dk1"/>
                </a:solidFill>
                <a:latin typeface="DM Sans"/>
                <a:ea typeface="DM Sans"/>
                <a:cs typeface="DM Sans"/>
                <a:sym typeface="DM Sans"/>
              </a:rPr>
              <a:t> como así también de </a:t>
            </a:r>
            <a:r>
              <a:rPr b="1" lang="es" sz="1350">
                <a:solidFill>
                  <a:schemeClr val="dk1"/>
                </a:solidFill>
                <a:latin typeface="DM Sans"/>
                <a:ea typeface="DM Sans"/>
                <a:cs typeface="DM Sans"/>
                <a:sym typeface="DM Sans"/>
              </a:rPr>
              <a:t>Regresión.</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0" lvl="0" marL="0" marR="0" rtl="0" algn="l">
              <a:lnSpc>
                <a:spcPct val="150000"/>
              </a:lnSpc>
              <a:spcBef>
                <a:spcPts val="600"/>
              </a:spcBef>
              <a:spcAft>
                <a:spcPts val="0"/>
              </a:spcAft>
              <a:buClr>
                <a:schemeClr val="dk1"/>
              </a:buClr>
              <a:buSzPts val="1100"/>
              <a:buFont typeface="Arial"/>
              <a:buNone/>
            </a:pPr>
            <a:r>
              <a:t/>
            </a:r>
            <a:endParaRPr sz="1350">
              <a:latin typeface="DM Sans"/>
              <a:ea typeface="DM Sans"/>
              <a:cs typeface="DM Sans"/>
              <a:sym typeface="DM Sans"/>
            </a:endParaRPr>
          </a:p>
        </p:txBody>
      </p:sp>
      <p:sp>
        <p:nvSpPr>
          <p:cNvPr id="149" name="Google Shape;149;p33"/>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rgbClr val="000000"/>
              </a:buClr>
              <a:buSzPts val="1100"/>
              <a:buFont typeface="Arial"/>
              <a:buNone/>
            </a:pPr>
            <a:r>
              <a:rPr b="1" lang="es" sz="4000">
                <a:latin typeface="DM Sans"/>
                <a:ea typeface="DM Sans"/>
                <a:cs typeface="DM Sans"/>
                <a:sym typeface="DM Sans"/>
              </a:rPr>
              <a:t>Repaso clase anterior</a:t>
            </a:r>
            <a:endParaRPr b="1" sz="4000">
              <a:solidFill>
                <a:srgbClr val="000000"/>
              </a:solidFill>
              <a:latin typeface="DM Sans"/>
              <a:ea typeface="DM Sans"/>
              <a:cs typeface="DM Sans"/>
              <a:sym typeface="DM Sans"/>
            </a:endParaRPr>
          </a:p>
        </p:txBody>
      </p:sp>
      <p:sp>
        <p:nvSpPr>
          <p:cNvPr id="150" name="Google Shape;150;p33"/>
          <p:cNvSpPr txBox="1"/>
          <p:nvPr/>
        </p:nvSpPr>
        <p:spPr>
          <a:xfrm>
            <a:off x="5031950" y="1632900"/>
            <a:ext cx="3829800" cy="1716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600"/>
              </a:spcBef>
              <a:spcAft>
                <a:spcPts val="0"/>
              </a:spcAft>
              <a:buNone/>
            </a:pPr>
            <a:r>
              <a:rPr lang="es" sz="1350">
                <a:solidFill>
                  <a:schemeClr val="dk1"/>
                </a:solidFill>
                <a:latin typeface="DM Sans"/>
                <a:ea typeface="DM Sans"/>
                <a:cs typeface="DM Sans"/>
                <a:sym typeface="DM Sans"/>
              </a:rPr>
              <a:t>En esta sesión, nos centraremos exclusivamente en el Aprendizaje de </a:t>
            </a:r>
            <a:r>
              <a:rPr b="1" lang="es" sz="1350">
                <a:solidFill>
                  <a:schemeClr val="dk1"/>
                </a:solidFill>
                <a:latin typeface="DM Sans"/>
                <a:ea typeface="DM Sans"/>
                <a:cs typeface="DM Sans"/>
                <a:sym typeface="DM Sans"/>
              </a:rPr>
              <a:t>Tipo No Supervisado</a:t>
            </a:r>
            <a:r>
              <a:rPr lang="es" sz="1350">
                <a:solidFill>
                  <a:schemeClr val="dk1"/>
                </a:solidFill>
                <a:latin typeface="DM Sans"/>
                <a:ea typeface="DM Sans"/>
                <a:cs typeface="DM Sans"/>
                <a:sym typeface="DM Sans"/>
              </a:rPr>
              <a:t>, características, aplicaciones y particularidades. </a:t>
            </a:r>
            <a:endParaRPr sz="1350">
              <a:solidFill>
                <a:schemeClr val="dk1"/>
              </a:solidFill>
              <a:latin typeface="DM Sans"/>
              <a:ea typeface="DM Sans"/>
              <a:cs typeface="DM Sans"/>
              <a:sym typeface="DM Sans"/>
            </a:endParaRPr>
          </a:p>
          <a:p>
            <a:pPr indent="0" lvl="0" marL="0" rtl="0" algn="l">
              <a:lnSpc>
                <a:spcPct val="150000"/>
              </a:lnSpc>
              <a:spcBef>
                <a:spcPts val="600"/>
              </a:spcBef>
              <a:spcAft>
                <a:spcPts val="0"/>
              </a:spcAft>
              <a:buNone/>
            </a:pPr>
            <a:r>
              <a:rPr lang="es" sz="1350">
                <a:solidFill>
                  <a:schemeClr val="dk1"/>
                </a:solidFill>
                <a:latin typeface="DM Sans"/>
                <a:ea typeface="DM Sans"/>
                <a:cs typeface="DM Sans"/>
                <a:sym typeface="DM Sans"/>
              </a:rPr>
              <a:t>¡Empecemos!🏁</a:t>
            </a:r>
            <a:endParaRPr sz="1350"/>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96"/>
          <p:cNvSpPr txBox="1"/>
          <p:nvPr/>
        </p:nvSpPr>
        <p:spPr>
          <a:xfrm>
            <a:off x="5038644" y="1501938"/>
            <a:ext cx="3780600" cy="12351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lang="es" sz="1350">
                <a:solidFill>
                  <a:schemeClr val="dk1"/>
                </a:solidFill>
                <a:latin typeface="DM Sans"/>
                <a:ea typeface="DM Sans"/>
                <a:cs typeface="DM Sans"/>
                <a:sym typeface="DM Sans"/>
              </a:rPr>
              <a:t>En los métodos de Reducción de la Dimensionalidad, siempre vamos a perder información </a:t>
            </a:r>
            <a:endParaRPr sz="1350">
              <a:solidFill>
                <a:schemeClr val="dk1"/>
              </a:solidFill>
              <a:latin typeface="DM Sans"/>
              <a:ea typeface="DM Sans"/>
              <a:cs typeface="DM Sans"/>
              <a:sym typeface="DM Sans"/>
            </a:endParaRPr>
          </a:p>
          <a:p>
            <a:pPr indent="0" lvl="0" marL="0" marR="0" rtl="0" algn="ctr">
              <a:lnSpc>
                <a:spcPct val="150000"/>
              </a:lnSpc>
              <a:spcBef>
                <a:spcPts val="0"/>
              </a:spcBef>
              <a:spcAft>
                <a:spcPts val="0"/>
              </a:spcAft>
              <a:buNone/>
            </a:pPr>
            <a:r>
              <a:rPr b="1" lang="es" sz="1350">
                <a:solidFill>
                  <a:schemeClr val="dk1"/>
                </a:solidFill>
                <a:latin typeface="DM Sans"/>
                <a:ea typeface="DM Sans"/>
                <a:cs typeface="DM Sans"/>
                <a:sym typeface="DM Sans"/>
              </a:rPr>
              <a:t>¡El objetivo es perder lo menos posible!</a:t>
            </a:r>
            <a:r>
              <a:rPr lang="es" sz="1350">
                <a:solidFill>
                  <a:schemeClr val="dk1"/>
                </a:solidFill>
                <a:latin typeface="DM Sans"/>
                <a:ea typeface="DM Sans"/>
                <a:cs typeface="DM Sans"/>
                <a:sym typeface="DM Sans"/>
              </a:rPr>
              <a:t> </a:t>
            </a:r>
            <a:endParaRPr i="0" sz="1350" u="none" cap="none" strike="noStrike">
              <a:solidFill>
                <a:schemeClr val="dk1"/>
              </a:solidFill>
              <a:latin typeface="DM Sans"/>
              <a:ea typeface="DM Sans"/>
              <a:cs typeface="DM Sans"/>
              <a:sym typeface="DM Sans"/>
            </a:endParaRPr>
          </a:p>
        </p:txBody>
      </p:sp>
      <p:pic>
        <p:nvPicPr>
          <p:cNvPr id="643" name="Google Shape;643;p96"/>
          <p:cNvPicPr preferRelativeResize="0"/>
          <p:nvPr/>
        </p:nvPicPr>
        <p:blipFill>
          <a:blip r:embed="rId3">
            <a:alphaModFix/>
          </a:blip>
          <a:stretch>
            <a:fillRect/>
          </a:stretch>
        </p:blipFill>
        <p:spPr>
          <a:xfrm>
            <a:off x="503875" y="390188"/>
            <a:ext cx="4147450" cy="4363125"/>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97"/>
          <p:cNvSpPr txBox="1"/>
          <p:nvPr/>
        </p:nvSpPr>
        <p:spPr>
          <a:xfrm>
            <a:off x="651300" y="12285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¿Para qué lo aplicaríamos?</a:t>
            </a:r>
            <a:endParaRPr b="1" sz="4000">
              <a:solidFill>
                <a:schemeClr val="dk1"/>
              </a:solidFill>
              <a:latin typeface="DM Sans"/>
              <a:ea typeface="DM Sans"/>
              <a:cs typeface="DM Sans"/>
              <a:sym typeface="DM Sans"/>
            </a:endParaRPr>
          </a:p>
        </p:txBody>
      </p:sp>
      <p:sp>
        <p:nvSpPr>
          <p:cNvPr id="649" name="Google Shape;649;p97"/>
          <p:cNvSpPr txBox="1"/>
          <p:nvPr/>
        </p:nvSpPr>
        <p:spPr>
          <a:xfrm>
            <a:off x="651300" y="2042350"/>
            <a:ext cx="4506000" cy="2357700"/>
          </a:xfrm>
          <a:prstGeom prst="rect">
            <a:avLst/>
          </a:prstGeom>
          <a:noFill/>
          <a:ln>
            <a:noFill/>
          </a:ln>
        </p:spPr>
        <p:txBody>
          <a:bodyPr anchorCtr="0" anchor="t" bIns="45700" lIns="91425" spcFirstLastPara="1" rIns="91425" wrap="square" tIns="45700">
            <a:spAutoFit/>
          </a:bodyPr>
          <a:lstStyle/>
          <a:p>
            <a:pPr indent="-314325" lvl="0" marL="457200" marR="0" rtl="0" algn="l">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Para </a:t>
            </a:r>
            <a:r>
              <a:rPr b="1" lang="es" sz="1350">
                <a:solidFill>
                  <a:schemeClr val="dk1"/>
                </a:solidFill>
                <a:latin typeface="DM Sans"/>
                <a:ea typeface="DM Sans"/>
                <a:cs typeface="DM Sans"/>
                <a:sym typeface="DM Sans"/>
              </a:rPr>
              <a:t>enfrentar “La Maldición de la Dimensionalidad</a:t>
            </a:r>
            <a:r>
              <a:rPr lang="es" sz="1350">
                <a:solidFill>
                  <a:schemeClr val="dk1"/>
                </a:solidFill>
                <a:latin typeface="DM Sans"/>
                <a:ea typeface="DM Sans"/>
                <a:cs typeface="DM Sans"/>
                <a:sym typeface="DM Sans"/>
              </a:rPr>
              <a:t>” es decir, tenemos tantos features que termina siendo algo negativo para nuestro modelo de ML. </a:t>
            </a:r>
            <a:endParaRPr sz="1350">
              <a:solidFill>
                <a:schemeClr val="dk1"/>
              </a:solidFill>
              <a:latin typeface="DM Sans"/>
              <a:ea typeface="DM Sans"/>
              <a:cs typeface="DM Sans"/>
              <a:sym typeface="DM Sans"/>
            </a:endParaRPr>
          </a:p>
          <a:p>
            <a:pPr indent="-314325" lvl="0" marL="457200" marR="0" rtl="0" algn="l">
              <a:lnSpc>
                <a:spcPct val="115000"/>
              </a:lnSpc>
              <a:spcBef>
                <a:spcPts val="100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Reducir el input en un modelo</a:t>
            </a:r>
            <a:r>
              <a:rPr lang="es" sz="1350">
                <a:solidFill>
                  <a:schemeClr val="dk1"/>
                </a:solidFill>
                <a:latin typeface="DM Sans"/>
                <a:ea typeface="DM Sans"/>
                <a:cs typeface="DM Sans"/>
                <a:sym typeface="DM Sans"/>
              </a:rPr>
              <a:t> de regresión o clasificación.</a:t>
            </a:r>
            <a:endParaRPr sz="1350">
              <a:solidFill>
                <a:schemeClr val="dk1"/>
              </a:solidFill>
              <a:latin typeface="DM Sans"/>
              <a:ea typeface="DM Sans"/>
              <a:cs typeface="DM Sans"/>
              <a:sym typeface="DM Sans"/>
            </a:endParaRPr>
          </a:p>
          <a:p>
            <a:pPr indent="-314325" lvl="0" marL="457200" marR="0" rtl="0" algn="l">
              <a:lnSpc>
                <a:spcPct val="115000"/>
              </a:lnSpc>
              <a:spcBef>
                <a:spcPts val="100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Visualizar mucho mejor</a:t>
            </a:r>
            <a:r>
              <a:rPr lang="es" sz="1350">
                <a:solidFill>
                  <a:schemeClr val="dk1"/>
                </a:solidFill>
                <a:latin typeface="DM Sans"/>
                <a:ea typeface="DM Sans"/>
                <a:cs typeface="DM Sans"/>
                <a:sym typeface="DM Sans"/>
              </a:rPr>
              <a:t> nuestros datos. </a:t>
            </a:r>
            <a:endParaRPr sz="1350">
              <a:solidFill>
                <a:schemeClr val="dk1"/>
              </a:solidFill>
              <a:latin typeface="DM Sans"/>
              <a:ea typeface="DM Sans"/>
              <a:cs typeface="DM Sans"/>
              <a:sym typeface="DM Sans"/>
            </a:endParaRPr>
          </a:p>
          <a:p>
            <a:pPr indent="0" lvl="0" marL="0" marR="0" rtl="0" algn="l">
              <a:lnSpc>
                <a:spcPct val="115000"/>
              </a:lnSpc>
              <a:spcBef>
                <a:spcPts val="1000"/>
              </a:spcBef>
              <a:spcAft>
                <a:spcPts val="1000"/>
              </a:spcAft>
              <a:buNone/>
            </a:pPr>
            <a:r>
              <a:t/>
            </a:r>
            <a:endParaRPr sz="1350">
              <a:solidFill>
                <a:schemeClr val="dk1"/>
              </a:solidFill>
              <a:latin typeface="DM Sans"/>
              <a:ea typeface="DM Sans"/>
              <a:cs typeface="DM Sans"/>
              <a:sym typeface="DM Sans"/>
            </a:endParaRPr>
          </a:p>
        </p:txBody>
      </p:sp>
      <p:sp>
        <p:nvSpPr>
          <p:cNvPr id="650" name="Google Shape;650;p97"/>
          <p:cNvSpPr txBox="1"/>
          <p:nvPr/>
        </p:nvSpPr>
        <p:spPr>
          <a:xfrm>
            <a:off x="4996175" y="2042350"/>
            <a:ext cx="3743100" cy="1237500"/>
          </a:xfrm>
          <a:prstGeom prst="rect">
            <a:avLst/>
          </a:prstGeom>
          <a:noFill/>
          <a:ln>
            <a:noFill/>
          </a:ln>
        </p:spPr>
        <p:txBody>
          <a:bodyPr anchorCtr="0" anchor="t" bIns="91425" lIns="91425" spcFirstLastPara="1" rIns="91425" wrap="square" tIns="91425">
            <a:spAutoFit/>
          </a:bodyPr>
          <a:lstStyle/>
          <a:p>
            <a:pPr indent="-314325" lvl="0" marL="457200" rtl="0" algn="l">
              <a:lnSpc>
                <a:spcPct val="115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Compresión</a:t>
            </a:r>
            <a:r>
              <a:rPr lang="es" sz="1350">
                <a:solidFill>
                  <a:schemeClr val="dk1"/>
                </a:solidFill>
                <a:latin typeface="DM Sans"/>
                <a:ea typeface="DM Sans"/>
                <a:cs typeface="DM Sans"/>
                <a:sym typeface="DM Sans"/>
              </a:rPr>
              <a:t> de archivos.</a:t>
            </a:r>
            <a:endParaRPr sz="1350">
              <a:solidFill>
                <a:schemeClr val="dk1"/>
              </a:solidFill>
              <a:latin typeface="DM Sans"/>
              <a:ea typeface="DM Sans"/>
              <a:cs typeface="DM Sans"/>
              <a:sym typeface="DM Sans"/>
            </a:endParaRPr>
          </a:p>
          <a:p>
            <a:pPr indent="-314325" lvl="0" marL="457200" rtl="0" algn="l">
              <a:lnSpc>
                <a:spcPct val="115000"/>
              </a:lnSpc>
              <a:spcBef>
                <a:spcPts val="1000"/>
              </a:spcBef>
              <a:spcAft>
                <a:spcPts val="1000"/>
              </a:spcAft>
              <a:buClr>
                <a:srgbClr val="EA90FF"/>
              </a:buClr>
              <a:buSzPts val="1350"/>
              <a:buFont typeface="Helvetica Neue Light"/>
              <a:buChar char="✓"/>
            </a:pPr>
            <a:r>
              <a:rPr b="1" lang="es" sz="1350">
                <a:solidFill>
                  <a:schemeClr val="dk1"/>
                </a:solidFill>
                <a:latin typeface="DM Sans"/>
                <a:ea typeface="DM Sans"/>
                <a:cs typeface="DM Sans"/>
                <a:sym typeface="DM Sans"/>
              </a:rPr>
              <a:t>Detectar features relevantes</a:t>
            </a:r>
            <a:r>
              <a:rPr lang="es" sz="1350">
                <a:solidFill>
                  <a:schemeClr val="dk1"/>
                </a:solidFill>
                <a:latin typeface="DM Sans"/>
                <a:ea typeface="DM Sans"/>
                <a:cs typeface="DM Sans"/>
                <a:sym typeface="DM Sans"/>
              </a:rPr>
              <a:t> en datasets o variables altamente correlacionadas.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98"/>
          <p:cNvSpPr txBox="1"/>
          <p:nvPr/>
        </p:nvSpPr>
        <p:spPr>
          <a:xfrm>
            <a:off x="651326" y="6489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Algoritmos de aplicación</a:t>
            </a:r>
            <a:endParaRPr b="1" sz="4000">
              <a:solidFill>
                <a:schemeClr val="dk1"/>
              </a:solidFill>
              <a:latin typeface="DM Sans"/>
              <a:ea typeface="DM Sans"/>
              <a:cs typeface="DM Sans"/>
              <a:sym typeface="DM Sans"/>
            </a:endParaRPr>
          </a:p>
        </p:txBody>
      </p:sp>
      <p:sp>
        <p:nvSpPr>
          <p:cNvPr id="656" name="Google Shape;656;p98"/>
          <p:cNvSpPr txBox="1"/>
          <p:nvPr/>
        </p:nvSpPr>
        <p:spPr>
          <a:xfrm>
            <a:off x="591025" y="1346765"/>
            <a:ext cx="8160300" cy="6966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700"/>
              <a:buFont typeface="Arial"/>
              <a:buNone/>
            </a:pPr>
            <a:r>
              <a:rPr lang="es" sz="1350">
                <a:solidFill>
                  <a:schemeClr val="dk1"/>
                </a:solidFill>
                <a:latin typeface="DM Sans"/>
                <a:ea typeface="DM Sans"/>
                <a:cs typeface="DM Sans"/>
                <a:sym typeface="DM Sans"/>
              </a:rPr>
              <a:t>Algunos de los más populares son:</a:t>
            </a:r>
            <a:endParaRPr sz="1350">
              <a:solidFill>
                <a:schemeClr val="dk1"/>
              </a:solidFill>
              <a:latin typeface="DM Sans"/>
              <a:ea typeface="DM Sans"/>
              <a:cs typeface="DM Sans"/>
              <a:sym typeface="DM Sans"/>
            </a:endParaRPr>
          </a:p>
          <a:p>
            <a:pPr indent="0" lvl="0" marL="0" marR="0" rtl="0" algn="l">
              <a:lnSpc>
                <a:spcPct val="150000"/>
              </a:lnSpc>
              <a:spcBef>
                <a:spcPts val="0"/>
              </a:spcBef>
              <a:spcAft>
                <a:spcPts val="0"/>
              </a:spcAft>
              <a:buClr>
                <a:srgbClr val="000000"/>
              </a:buClr>
              <a:buSzPts val="1700"/>
              <a:buFont typeface="Arial"/>
              <a:buNone/>
            </a:pPr>
            <a:r>
              <a:t/>
            </a:r>
            <a:endParaRPr sz="1900">
              <a:solidFill>
                <a:schemeClr val="dk1"/>
              </a:solidFill>
              <a:latin typeface="Helvetica Neue Light"/>
              <a:ea typeface="Helvetica Neue Light"/>
              <a:cs typeface="Helvetica Neue Light"/>
              <a:sym typeface="Helvetica Neue Light"/>
            </a:endParaRPr>
          </a:p>
        </p:txBody>
      </p:sp>
      <p:sp>
        <p:nvSpPr>
          <p:cNvPr id="657" name="Google Shape;657;p98"/>
          <p:cNvSpPr txBox="1"/>
          <p:nvPr/>
        </p:nvSpPr>
        <p:spPr>
          <a:xfrm>
            <a:off x="3791551" y="2330175"/>
            <a:ext cx="5038500" cy="1235100"/>
          </a:xfrm>
          <a:prstGeom prst="rect">
            <a:avLst/>
          </a:prstGeom>
          <a:noFill/>
          <a:ln>
            <a:noFill/>
          </a:ln>
        </p:spPr>
        <p:txBody>
          <a:bodyPr anchorCtr="0" anchor="t" bIns="45700" lIns="91425" spcFirstLastPara="1" rIns="91425" wrap="square" tIns="45700">
            <a:spAutoFit/>
          </a:bodyPr>
          <a:lstStyle/>
          <a:p>
            <a:pPr indent="-314325" lvl="0" marL="457200" marR="0" rtl="0" algn="l">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PCA:</a:t>
            </a:r>
            <a:r>
              <a:rPr lang="es" sz="1350">
                <a:solidFill>
                  <a:schemeClr val="dk1"/>
                </a:solidFill>
                <a:latin typeface="DM Sans"/>
                <a:ea typeface="DM Sans"/>
                <a:cs typeface="DM Sans"/>
                <a:sym typeface="DM Sans"/>
              </a:rPr>
              <a:t> Principal Component Analysis.</a:t>
            </a:r>
            <a:endParaRPr sz="1350">
              <a:solidFill>
                <a:schemeClr val="dk1"/>
              </a:solidFill>
              <a:latin typeface="DM Sans"/>
              <a:ea typeface="DM Sans"/>
              <a:cs typeface="DM Sans"/>
              <a:sym typeface="DM Sans"/>
            </a:endParaRPr>
          </a:p>
          <a:p>
            <a:pPr indent="-314325" lvl="0" marL="457200" marR="0" rtl="0" algn="l">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Auto-Encoders</a:t>
            </a:r>
            <a:r>
              <a:rPr lang="es" sz="1350">
                <a:solidFill>
                  <a:schemeClr val="dk1"/>
                </a:solidFill>
                <a:latin typeface="DM Sans"/>
                <a:ea typeface="DM Sans"/>
                <a:cs typeface="DM Sans"/>
                <a:sym typeface="DM Sans"/>
              </a:rPr>
              <a:t> con Redes Neuronales. </a:t>
            </a:r>
            <a:endParaRPr sz="1350">
              <a:solidFill>
                <a:schemeClr val="dk1"/>
              </a:solidFill>
              <a:latin typeface="DM Sans"/>
              <a:ea typeface="DM Sans"/>
              <a:cs typeface="DM Sans"/>
              <a:sym typeface="DM Sans"/>
            </a:endParaRPr>
          </a:p>
          <a:p>
            <a:pPr indent="-314325" lvl="0" marL="457200" marR="0" rtl="0" algn="l">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MDS:</a:t>
            </a:r>
            <a:r>
              <a:rPr lang="es" sz="1350">
                <a:solidFill>
                  <a:schemeClr val="dk1"/>
                </a:solidFill>
                <a:latin typeface="DM Sans"/>
                <a:ea typeface="DM Sans"/>
                <a:cs typeface="DM Sans"/>
                <a:sym typeface="DM Sans"/>
              </a:rPr>
              <a:t> Multidimensional scaling.</a:t>
            </a:r>
            <a:endParaRPr sz="1350">
              <a:solidFill>
                <a:schemeClr val="dk1"/>
              </a:solidFill>
              <a:latin typeface="DM Sans"/>
              <a:ea typeface="DM Sans"/>
              <a:cs typeface="DM Sans"/>
              <a:sym typeface="DM Sans"/>
            </a:endParaRPr>
          </a:p>
          <a:p>
            <a:pPr indent="-314325" lvl="0" marL="457200" marR="0" rtl="0" algn="l">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UMAP,</a:t>
            </a:r>
            <a:r>
              <a:rPr lang="es" sz="1350">
                <a:solidFill>
                  <a:schemeClr val="dk1"/>
                </a:solidFill>
                <a:latin typeface="DM Sans"/>
                <a:ea typeface="DM Sans"/>
                <a:cs typeface="DM Sans"/>
                <a:sym typeface="DM Sans"/>
              </a:rPr>
              <a:t> entre otros.</a:t>
            </a:r>
            <a:endParaRPr sz="1350">
              <a:solidFill>
                <a:schemeClr val="dk1"/>
              </a:solidFill>
              <a:latin typeface="DM Sans"/>
              <a:ea typeface="DM Sans"/>
              <a:cs typeface="DM Sans"/>
              <a:sym typeface="DM Sans"/>
            </a:endParaRPr>
          </a:p>
        </p:txBody>
      </p:sp>
      <p:pic>
        <p:nvPicPr>
          <p:cNvPr id="658" name="Google Shape;658;p98"/>
          <p:cNvPicPr preferRelativeResize="0"/>
          <p:nvPr/>
        </p:nvPicPr>
        <p:blipFill rotWithShape="1">
          <a:blip r:embed="rId3">
            <a:alphaModFix/>
          </a:blip>
          <a:srcRect b="0" l="0" r="0" t="6690"/>
          <a:stretch/>
        </p:blipFill>
        <p:spPr>
          <a:xfrm>
            <a:off x="540725" y="1772350"/>
            <a:ext cx="3153600" cy="2942675"/>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99"/>
          <p:cNvSpPr txBox="1"/>
          <p:nvPr/>
        </p:nvSpPr>
        <p:spPr>
          <a:xfrm>
            <a:off x="1461300" y="2202300"/>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Principal Component Analysis</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100"/>
          <p:cNvSpPr txBox="1"/>
          <p:nvPr/>
        </p:nvSpPr>
        <p:spPr>
          <a:xfrm>
            <a:off x="477776" y="8385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¿Qué hace el PCA? </a:t>
            </a:r>
            <a:endParaRPr b="1" sz="4000">
              <a:solidFill>
                <a:schemeClr val="dk1"/>
              </a:solidFill>
              <a:latin typeface="DM Sans"/>
              <a:ea typeface="DM Sans"/>
              <a:cs typeface="DM Sans"/>
              <a:sym typeface="DM Sans"/>
            </a:endParaRPr>
          </a:p>
        </p:txBody>
      </p:sp>
      <p:sp>
        <p:nvSpPr>
          <p:cNvPr id="669" name="Google Shape;669;p100"/>
          <p:cNvSpPr txBox="1"/>
          <p:nvPr/>
        </p:nvSpPr>
        <p:spPr>
          <a:xfrm>
            <a:off x="534325" y="1771150"/>
            <a:ext cx="3927600" cy="2450700"/>
          </a:xfrm>
          <a:prstGeom prst="rect">
            <a:avLst/>
          </a:prstGeom>
          <a:noFill/>
          <a:ln>
            <a:noFill/>
          </a:ln>
        </p:spPr>
        <p:txBody>
          <a:bodyPr anchorCtr="0" anchor="t" bIns="45700" lIns="91425" spcFirstLastPara="1" rIns="91425" wrap="square" tIns="45700">
            <a:spAutoFit/>
          </a:bodyPr>
          <a:lstStyle/>
          <a:p>
            <a:pPr indent="-314325" lvl="0" marL="342900" marR="0" rtl="0" algn="just">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El método gira los datos de forma que, desde un punto de vista estadístico, no exista una correlación entre las características rotadas pero que </a:t>
            </a:r>
            <a:r>
              <a:rPr b="1" lang="es" sz="1350">
                <a:solidFill>
                  <a:schemeClr val="dk1"/>
                </a:solidFill>
                <a:latin typeface="DM Sans"/>
                <a:ea typeface="DM Sans"/>
                <a:cs typeface="DM Sans"/>
                <a:sym typeface="DM Sans"/>
              </a:rPr>
              <a:t>conserven la mayor cantidad posible de la varianza de los datos originales</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314325" lvl="0" marL="342900" marR="0" rtl="0" algn="just">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Es decir, </a:t>
            </a:r>
            <a:r>
              <a:rPr b="1" lang="es" sz="1350">
                <a:solidFill>
                  <a:schemeClr val="dk1"/>
                </a:solidFill>
                <a:latin typeface="DM Sans"/>
                <a:ea typeface="DM Sans"/>
                <a:cs typeface="DM Sans"/>
                <a:sym typeface="DM Sans"/>
              </a:rPr>
              <a:t>el PCA reduce la dimensionalidad</a:t>
            </a:r>
            <a:r>
              <a:rPr lang="es" sz="1350">
                <a:solidFill>
                  <a:schemeClr val="dk1"/>
                </a:solidFill>
                <a:latin typeface="DM Sans"/>
                <a:ea typeface="DM Sans"/>
                <a:cs typeface="DM Sans"/>
                <a:sym typeface="DM Sans"/>
              </a:rPr>
              <a:t> de un conjunto de datos proyectándose sobre un subespacio de menor dimensionalidad.</a:t>
            </a:r>
            <a:endParaRPr sz="1350">
              <a:solidFill>
                <a:schemeClr val="dk1"/>
              </a:solidFill>
              <a:latin typeface="DM Sans"/>
              <a:ea typeface="DM Sans"/>
              <a:cs typeface="DM Sans"/>
              <a:sym typeface="DM Sans"/>
            </a:endParaRPr>
          </a:p>
        </p:txBody>
      </p:sp>
      <p:pic>
        <p:nvPicPr>
          <p:cNvPr id="670" name="Google Shape;670;p100"/>
          <p:cNvPicPr preferRelativeResize="0"/>
          <p:nvPr/>
        </p:nvPicPr>
        <p:blipFill>
          <a:blip r:embed="rId3">
            <a:alphaModFix/>
          </a:blip>
          <a:stretch>
            <a:fillRect/>
          </a:stretch>
        </p:blipFill>
        <p:spPr>
          <a:xfrm>
            <a:off x="4757900" y="2099325"/>
            <a:ext cx="3927601" cy="1392743"/>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101"/>
          <p:cNvSpPr txBox="1"/>
          <p:nvPr/>
        </p:nvSpPr>
        <p:spPr>
          <a:xfrm>
            <a:off x="701100" y="1782225"/>
            <a:ext cx="4814700" cy="2450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700"/>
              <a:buFont typeface="Arial"/>
              <a:buNone/>
            </a:pPr>
            <a:r>
              <a:rPr lang="es" sz="1350">
                <a:solidFill>
                  <a:schemeClr val="dk1"/>
                </a:solidFill>
                <a:latin typeface="DM Sans"/>
                <a:ea typeface="DM Sans"/>
                <a:cs typeface="DM Sans"/>
                <a:sym typeface="DM Sans"/>
              </a:rPr>
              <a:t>Por ejemplo, </a:t>
            </a:r>
            <a:r>
              <a:rPr b="1" lang="es" sz="1350">
                <a:solidFill>
                  <a:schemeClr val="dk1"/>
                </a:solidFill>
                <a:latin typeface="DM Sans"/>
                <a:ea typeface="DM Sans"/>
                <a:cs typeface="DM Sans"/>
                <a:sym typeface="DM Sans"/>
              </a:rPr>
              <a:t>datos con dos características</a:t>
            </a:r>
            <a:r>
              <a:rPr lang="es" sz="1350">
                <a:solidFill>
                  <a:schemeClr val="dk1"/>
                </a:solidFill>
                <a:latin typeface="DM Sans"/>
                <a:ea typeface="DM Sans"/>
                <a:cs typeface="DM Sans"/>
                <a:sym typeface="DM Sans"/>
              </a:rPr>
              <a:t> (dispuestos en un plano) </a:t>
            </a:r>
            <a:r>
              <a:rPr b="1" lang="es" sz="1350">
                <a:solidFill>
                  <a:schemeClr val="dk1"/>
                </a:solidFill>
                <a:latin typeface="DM Sans"/>
                <a:ea typeface="DM Sans"/>
                <a:cs typeface="DM Sans"/>
                <a:sym typeface="DM Sans"/>
              </a:rPr>
              <a:t>pueden ser proyectados sobre una única línea. </a:t>
            </a:r>
            <a:endParaRPr b="1" sz="1350">
              <a:solidFill>
                <a:schemeClr val="dk1"/>
              </a:solidFill>
              <a:latin typeface="DM Sans"/>
              <a:ea typeface="DM Sans"/>
              <a:cs typeface="DM Sans"/>
              <a:sym typeface="DM Sans"/>
            </a:endParaRPr>
          </a:p>
          <a:p>
            <a:pPr indent="0" lvl="0" marL="0" marR="0" rtl="0" algn="just">
              <a:lnSpc>
                <a:spcPct val="115000"/>
              </a:lnSpc>
              <a:spcBef>
                <a:spcPts val="0"/>
              </a:spcBef>
              <a:spcAft>
                <a:spcPts val="0"/>
              </a:spcAft>
              <a:buClr>
                <a:srgbClr val="000000"/>
              </a:buClr>
              <a:buSzPts val="1700"/>
              <a:buFont typeface="Arial"/>
              <a:buNone/>
            </a:pPr>
            <a:r>
              <a:t/>
            </a:r>
            <a:endParaRPr b="1" sz="1350">
              <a:solidFill>
                <a:schemeClr val="dk1"/>
              </a:solidFill>
              <a:latin typeface="DM Sans"/>
              <a:ea typeface="DM Sans"/>
              <a:cs typeface="DM Sans"/>
              <a:sym typeface="DM Sans"/>
            </a:endParaRPr>
          </a:p>
          <a:p>
            <a:pPr indent="0" lvl="0" marL="0" marR="0" rtl="0" algn="just">
              <a:lnSpc>
                <a:spcPct val="115000"/>
              </a:lnSpc>
              <a:spcBef>
                <a:spcPts val="0"/>
              </a:spcBef>
              <a:spcAft>
                <a:spcPts val="0"/>
              </a:spcAft>
              <a:buClr>
                <a:srgbClr val="000000"/>
              </a:buClr>
              <a:buSzPts val="1700"/>
              <a:buFont typeface="Arial"/>
              <a:buNone/>
            </a:pPr>
            <a:r>
              <a:rPr lang="es" sz="1350">
                <a:solidFill>
                  <a:schemeClr val="dk1"/>
                </a:solidFill>
                <a:latin typeface="DM Sans"/>
                <a:ea typeface="DM Sans"/>
                <a:cs typeface="DM Sans"/>
                <a:sym typeface="DM Sans"/>
              </a:rPr>
              <a:t>Por otro lado un conjunto de datos de tres características (dispuestos en un espacio de tres dimensiones) pueden ser proyectados en un plano (de dos dimensiones). </a:t>
            </a:r>
            <a:r>
              <a:rPr b="1" lang="es" sz="1350">
                <a:solidFill>
                  <a:schemeClr val="dk1"/>
                </a:solidFill>
                <a:latin typeface="DM Sans"/>
                <a:ea typeface="DM Sans"/>
                <a:cs typeface="DM Sans"/>
                <a:sym typeface="DM Sans"/>
              </a:rPr>
              <a:t>Incluso los datos resultantes en el plano podrían ser reducidos a una única línea es decir pasar de 3 dimensiones a 1. 😎</a:t>
            </a:r>
            <a:endParaRPr b="1" sz="1350">
              <a:solidFill>
                <a:schemeClr val="dk1"/>
              </a:solidFill>
              <a:latin typeface="DM Sans"/>
              <a:ea typeface="DM Sans"/>
              <a:cs typeface="DM Sans"/>
              <a:sym typeface="DM Sans"/>
            </a:endParaRPr>
          </a:p>
        </p:txBody>
      </p:sp>
      <p:pic>
        <p:nvPicPr>
          <p:cNvPr id="676" name="Google Shape;676;p101"/>
          <p:cNvPicPr preferRelativeResize="0"/>
          <p:nvPr/>
        </p:nvPicPr>
        <p:blipFill rotWithShape="1">
          <a:blip r:embed="rId3">
            <a:alphaModFix/>
          </a:blip>
          <a:srcRect b="0" l="0" r="0" t="0"/>
          <a:stretch/>
        </p:blipFill>
        <p:spPr>
          <a:xfrm>
            <a:off x="5515797" y="1711425"/>
            <a:ext cx="3016475" cy="1720650"/>
          </a:xfrm>
          <a:prstGeom prst="rect">
            <a:avLst/>
          </a:prstGeom>
          <a:noFill/>
          <a:ln>
            <a:noFill/>
          </a:ln>
        </p:spPr>
      </p:pic>
      <p:sp>
        <p:nvSpPr>
          <p:cNvPr id="677" name="Google Shape;677;p101"/>
          <p:cNvSpPr txBox="1"/>
          <p:nvPr/>
        </p:nvSpPr>
        <p:spPr>
          <a:xfrm>
            <a:off x="4806425" y="1411423"/>
            <a:ext cx="4572000" cy="300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lang="es" sz="1350">
                <a:solidFill>
                  <a:schemeClr val="dk1"/>
                </a:solidFill>
                <a:latin typeface="DM Sans"/>
                <a:ea typeface="DM Sans"/>
                <a:cs typeface="DM Sans"/>
                <a:sym typeface="DM Sans"/>
              </a:rPr>
              <a:t>Reducción</a:t>
            </a:r>
            <a:endParaRPr b="1" sz="1350">
              <a:solidFill>
                <a:schemeClr val="dk1"/>
              </a:solidFill>
              <a:latin typeface="DM Sans"/>
              <a:ea typeface="DM Sans"/>
              <a:cs typeface="DM Sans"/>
              <a:sym typeface="DM Sans"/>
            </a:endParaRPr>
          </a:p>
        </p:txBody>
      </p:sp>
      <p:sp>
        <p:nvSpPr>
          <p:cNvPr id="678" name="Google Shape;678;p101"/>
          <p:cNvSpPr txBox="1"/>
          <p:nvPr/>
        </p:nvSpPr>
        <p:spPr>
          <a:xfrm>
            <a:off x="4806425" y="3430125"/>
            <a:ext cx="3016500" cy="355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s" sz="1600" u="none" cap="none" strike="noStrike">
                <a:solidFill>
                  <a:srgbClr val="434343"/>
                </a:solidFill>
                <a:latin typeface="Helvetica Neue Light"/>
                <a:ea typeface="Helvetica Neue Light"/>
                <a:cs typeface="Helvetica Neue Light"/>
                <a:sym typeface="Helvetica Neue Light"/>
              </a:rPr>
              <a:t>3 features</a:t>
            </a:r>
            <a:endParaRPr i="0" sz="1600" u="none" cap="none" strike="noStrike">
              <a:solidFill>
                <a:srgbClr val="434343"/>
              </a:solidFill>
              <a:latin typeface="Helvetica Neue Light"/>
              <a:ea typeface="Helvetica Neue Light"/>
              <a:cs typeface="Helvetica Neue Light"/>
              <a:sym typeface="Helvetica Neue Light"/>
            </a:endParaRPr>
          </a:p>
        </p:txBody>
      </p:sp>
      <p:sp>
        <p:nvSpPr>
          <p:cNvPr id="679" name="Google Shape;679;p101"/>
          <p:cNvSpPr txBox="1"/>
          <p:nvPr/>
        </p:nvSpPr>
        <p:spPr>
          <a:xfrm>
            <a:off x="6306900" y="3430125"/>
            <a:ext cx="3131700" cy="355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s" sz="1600" u="none" cap="none" strike="noStrike">
                <a:solidFill>
                  <a:srgbClr val="434343"/>
                </a:solidFill>
                <a:latin typeface="Helvetica Neue Light"/>
                <a:ea typeface="Helvetica Neue Light"/>
                <a:cs typeface="Helvetica Neue Light"/>
                <a:sym typeface="Helvetica Neue Light"/>
              </a:rPr>
              <a:t>2 features</a:t>
            </a:r>
            <a:endParaRPr i="0" sz="1600" u="sng" cap="none" strike="noStrike">
              <a:solidFill>
                <a:srgbClr val="434343"/>
              </a:solidFill>
              <a:latin typeface="Helvetica Neue Light"/>
              <a:ea typeface="Helvetica Neue Light"/>
              <a:cs typeface="Helvetica Neue Light"/>
              <a:sym typeface="Helvetica Neue Light"/>
            </a:endParaRPr>
          </a:p>
        </p:txBody>
      </p:sp>
      <p:sp>
        <p:nvSpPr>
          <p:cNvPr id="680" name="Google Shape;680;p101"/>
          <p:cNvSpPr txBox="1"/>
          <p:nvPr/>
        </p:nvSpPr>
        <p:spPr>
          <a:xfrm>
            <a:off x="477775" y="838600"/>
            <a:ext cx="4764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¿Qué hace el PCA? </a:t>
            </a:r>
            <a:endParaRPr b="1" sz="4000">
              <a:solidFill>
                <a:schemeClr val="dk1"/>
              </a:solidFill>
              <a:latin typeface="DM Sans"/>
              <a:ea typeface="DM Sans"/>
              <a:cs typeface="DM Sans"/>
              <a:sym typeface="DM Sans"/>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102"/>
          <p:cNvSpPr txBox="1"/>
          <p:nvPr/>
        </p:nvSpPr>
        <p:spPr>
          <a:xfrm>
            <a:off x="462750" y="200850"/>
            <a:ext cx="8218500" cy="723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t/>
            </a:r>
            <a:endParaRPr sz="3500"/>
          </a:p>
        </p:txBody>
      </p:sp>
      <p:sp>
        <p:nvSpPr>
          <p:cNvPr id="686" name="Google Shape;686;p102"/>
          <p:cNvSpPr txBox="1"/>
          <p:nvPr/>
        </p:nvSpPr>
        <p:spPr>
          <a:xfrm>
            <a:off x="135075" y="520950"/>
            <a:ext cx="5360100" cy="4101600"/>
          </a:xfrm>
          <a:prstGeom prst="rect">
            <a:avLst/>
          </a:prstGeom>
          <a:solidFill>
            <a:srgbClr val="000000"/>
          </a:solidFill>
          <a:ln>
            <a:noFill/>
          </a:ln>
        </p:spPr>
        <p:txBody>
          <a:bodyPr anchorCtr="0" anchor="ctr" bIns="91425" lIns="91425" spcFirstLastPara="1" rIns="91425" wrap="square" tIns="91425">
            <a:spAutoFit/>
          </a:bodyPr>
          <a:lstStyle/>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USArrests = sm.datasets.get_rdataset</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"USArrests"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"datasets"</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datos = USArrests.data</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6AA94F"/>
                </a:solidFill>
                <a:highlight>
                  <a:srgbClr val="1E1E1E"/>
                </a:highlight>
                <a:latin typeface="Courier New"/>
                <a:ea typeface="Courier New"/>
                <a:cs typeface="Courier New"/>
                <a:sym typeface="Courier New"/>
              </a:rPr>
              <a:t># Entrenamiento modelo PCA con escalado de los datos</a:t>
            </a:r>
            <a:endParaRPr sz="950">
              <a:solidFill>
                <a:srgbClr val="6AA94F"/>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pca_pipe = make_pipeline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StandardScaler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PCA</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pca_pipe.fit</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datos</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6AA94F"/>
                </a:solidFill>
                <a:highlight>
                  <a:srgbClr val="1E1E1E"/>
                </a:highlight>
                <a:latin typeface="Courier New"/>
                <a:ea typeface="Courier New"/>
                <a:cs typeface="Courier New"/>
                <a:sym typeface="Courier New"/>
              </a:rPr>
              <a:t># Se extrae el modelo entrenado del pipeline</a:t>
            </a:r>
            <a:endParaRPr sz="950">
              <a:solidFill>
                <a:srgbClr val="6AA94F"/>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modelo_pca = pca_pipe.named_steps</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'pca'</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import</a:t>
            </a:r>
            <a:r>
              <a:rPr lang="es" sz="950">
                <a:solidFill>
                  <a:srgbClr val="D4D4D4"/>
                </a:solidFill>
                <a:highlight>
                  <a:srgbClr val="1E1E1E"/>
                </a:highlight>
                <a:latin typeface="Courier New"/>
                <a:ea typeface="Courier New"/>
                <a:cs typeface="Courier New"/>
                <a:sym typeface="Courier New"/>
              </a:rPr>
              <a:t> seaborn </a:t>
            </a:r>
            <a:r>
              <a:rPr lang="es" sz="950">
                <a:solidFill>
                  <a:srgbClr val="C586C0"/>
                </a:solidFill>
                <a:highlight>
                  <a:srgbClr val="1E1E1E"/>
                </a:highlight>
                <a:latin typeface="Courier New"/>
                <a:ea typeface="Courier New"/>
                <a:cs typeface="Courier New"/>
                <a:sym typeface="Courier New"/>
              </a:rPr>
              <a:t>as</a:t>
            </a:r>
            <a:r>
              <a:rPr lang="es" sz="950">
                <a:solidFill>
                  <a:srgbClr val="D4D4D4"/>
                </a:solidFill>
                <a:highlight>
                  <a:srgbClr val="1E1E1E"/>
                </a:highlight>
                <a:latin typeface="Courier New"/>
                <a:ea typeface="Courier New"/>
                <a:cs typeface="Courier New"/>
                <a:sym typeface="Courier New"/>
              </a:rPr>
              <a:t> sns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sns.set_style</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"whitegrid"</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fig</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ax = plt.subplots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nrows=</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ncols=</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figsize=</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10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5</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ax.bar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 np.arange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modelo_pca.n_components_</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height = modelo_pca.explained_variance_ratio_</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C586C0"/>
                </a:solidFill>
                <a:highlight>
                  <a:srgbClr val="1E1E1E"/>
                </a:highlight>
                <a:latin typeface="Courier New"/>
                <a:ea typeface="Courier New"/>
                <a:cs typeface="Courier New"/>
                <a:sym typeface="Courier New"/>
              </a:rPr>
              <a:t>for</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y </a:t>
            </a:r>
            <a:r>
              <a:rPr lang="es" sz="950">
                <a:solidFill>
                  <a:srgbClr val="82C6FF"/>
                </a:solidFill>
                <a:highlight>
                  <a:srgbClr val="1E1E1E"/>
                </a:highlight>
                <a:latin typeface="Courier New"/>
                <a:ea typeface="Courier New"/>
                <a:cs typeface="Courier New"/>
                <a:sym typeface="Courier New"/>
              </a:rPr>
              <a:t>in</a:t>
            </a:r>
            <a:r>
              <a:rPr lang="es" sz="950">
                <a:solidFill>
                  <a:srgbClr val="D4D4D4"/>
                </a:solidFill>
                <a:highlight>
                  <a:srgbClr val="1E1E1E"/>
                </a:highlight>
                <a:latin typeface="Courier New"/>
                <a:ea typeface="Courier New"/>
                <a:cs typeface="Courier New"/>
                <a:sym typeface="Courier New"/>
              </a:rPr>
              <a:t> </a:t>
            </a:r>
            <a:r>
              <a:rPr lang="es" sz="950">
                <a:solidFill>
                  <a:srgbClr val="DCDCAA"/>
                </a:solidFill>
                <a:highlight>
                  <a:srgbClr val="1E1E1E"/>
                </a:highlight>
                <a:latin typeface="Courier New"/>
                <a:ea typeface="Courier New"/>
                <a:cs typeface="Courier New"/>
                <a:sym typeface="Courier New"/>
              </a:rPr>
              <a:t>zip</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np.arange</a:t>
            </a:r>
            <a:r>
              <a:rPr lang="es" sz="950">
                <a:solidFill>
                  <a:srgbClr val="DCDCDC"/>
                </a:solidFill>
                <a:highlight>
                  <a:srgbClr val="1E1E1E"/>
                </a:highlight>
                <a:latin typeface="Courier New"/>
                <a:ea typeface="Courier New"/>
                <a:cs typeface="Courier New"/>
                <a:sym typeface="Courier New"/>
              </a:rPr>
              <a:t>(</a:t>
            </a:r>
            <a:r>
              <a:rPr lang="es" sz="950">
                <a:solidFill>
                  <a:srgbClr val="DCDCAA"/>
                </a:solidFill>
                <a:highlight>
                  <a:srgbClr val="1E1E1E"/>
                </a:highlight>
                <a:latin typeface="Courier New"/>
                <a:ea typeface="Courier New"/>
                <a:cs typeface="Courier New"/>
                <a:sym typeface="Courier New"/>
              </a:rPr>
              <a:t>len</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datos.columns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modelo_pca.explained_variance_ratio_</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   label = </a:t>
            </a:r>
            <a:r>
              <a:rPr lang="es" sz="950">
                <a:solidFill>
                  <a:srgbClr val="DCDCAA"/>
                </a:solidFill>
                <a:highlight>
                  <a:srgbClr val="1E1E1E"/>
                </a:highlight>
                <a:latin typeface="Courier New"/>
                <a:ea typeface="Courier New"/>
                <a:cs typeface="Courier New"/>
                <a:sym typeface="Courier New"/>
              </a:rPr>
              <a:t>round</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y</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2</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ax.annotate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label</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y</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textcoords=</a:t>
            </a:r>
            <a:r>
              <a:rPr lang="es" sz="950">
                <a:solidFill>
                  <a:srgbClr val="CE9178"/>
                </a:solidFill>
                <a:highlight>
                  <a:srgbClr val="1E1E1E"/>
                </a:highlight>
                <a:latin typeface="Courier New"/>
                <a:ea typeface="Courier New"/>
                <a:cs typeface="Courier New"/>
                <a:sym typeface="Courier New"/>
              </a:rPr>
              <a:t>"offset points"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xytext=</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10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ha=</a:t>
            </a:r>
            <a:r>
              <a:rPr lang="es" sz="950">
                <a:solidFill>
                  <a:srgbClr val="CE9178"/>
                </a:solidFill>
                <a:highlight>
                  <a:srgbClr val="1E1E1E"/>
                </a:highlight>
                <a:latin typeface="Courier New"/>
                <a:ea typeface="Courier New"/>
                <a:cs typeface="Courier New"/>
                <a:sym typeface="Courier New"/>
              </a:rPr>
              <a:t>'center'</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ax.set_xticks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np.arange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modelo_pca.n_components_</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 </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ax.set_ylim</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B5CEA8"/>
                </a:solidFill>
                <a:highlight>
                  <a:srgbClr val="1E1E1E"/>
                </a:highlight>
                <a:latin typeface="Courier New"/>
                <a:ea typeface="Courier New"/>
                <a:cs typeface="Courier New"/>
                <a:sym typeface="Courier New"/>
              </a:rPr>
              <a:t>1.1</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ax.set_title</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'Porcentaje de varianza explicada por cada componente'</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ax.set_xlabel</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'Componente principal'</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ax.set_ylabel</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'Por. varianza explicada'</a:t>
            </a:r>
            <a:r>
              <a:rPr lang="es" sz="950">
                <a:solidFill>
                  <a:srgbClr val="DCDCDC"/>
                </a:solidFill>
                <a:highlight>
                  <a:srgbClr val="1E1E1E"/>
                </a:highlight>
                <a:latin typeface="Courier New"/>
                <a:ea typeface="Courier New"/>
                <a:cs typeface="Courier New"/>
                <a:sym typeface="Courier New"/>
              </a:rPr>
              <a:t>);</a:t>
            </a:r>
            <a:endParaRPr sz="950">
              <a:solidFill>
                <a:srgbClr val="C586C0"/>
              </a:solidFill>
              <a:highlight>
                <a:srgbClr val="1E1E1E"/>
              </a:highlight>
              <a:latin typeface="Courier New"/>
              <a:ea typeface="Courier New"/>
              <a:cs typeface="Courier New"/>
              <a:sym typeface="Courier New"/>
            </a:endParaRPr>
          </a:p>
        </p:txBody>
      </p:sp>
      <p:pic>
        <p:nvPicPr>
          <p:cNvPr id="687" name="Google Shape;687;p102"/>
          <p:cNvPicPr preferRelativeResize="0"/>
          <p:nvPr/>
        </p:nvPicPr>
        <p:blipFill>
          <a:blip r:embed="rId3">
            <a:alphaModFix/>
          </a:blip>
          <a:stretch>
            <a:fillRect/>
          </a:stretch>
        </p:blipFill>
        <p:spPr>
          <a:xfrm>
            <a:off x="5552325" y="1541141"/>
            <a:ext cx="3530451" cy="2061197"/>
          </a:xfrm>
          <a:prstGeom prst="rect">
            <a:avLst/>
          </a:prstGeom>
          <a:noFill/>
          <a:ln>
            <a:noFill/>
          </a:ln>
        </p:spPr>
      </p:pic>
      <p:sp>
        <p:nvSpPr>
          <p:cNvPr id="688" name="Google Shape;688;p102"/>
          <p:cNvSpPr txBox="1"/>
          <p:nvPr/>
        </p:nvSpPr>
        <p:spPr>
          <a:xfrm>
            <a:off x="477776" y="838590"/>
            <a:ext cx="7841400" cy="6978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103"/>
          <p:cNvSpPr txBox="1"/>
          <p:nvPr/>
        </p:nvSpPr>
        <p:spPr>
          <a:xfrm>
            <a:off x="311550" y="1153350"/>
            <a:ext cx="8369700" cy="3506100"/>
          </a:xfrm>
          <a:prstGeom prst="rect">
            <a:avLst/>
          </a:prstGeom>
          <a:solidFill>
            <a:srgbClr val="000000"/>
          </a:solidFill>
          <a:ln>
            <a:noFill/>
          </a:ln>
        </p:spPr>
        <p:txBody>
          <a:bodyPr anchorCtr="0" anchor="ctr" bIns="91425" lIns="91425" spcFirstLastPara="1" rIns="91425" wrap="square" tIns="91425">
            <a:spAutoFit/>
          </a:bodyPr>
          <a:lstStyle/>
          <a:p>
            <a:pPr indent="0" lvl="0" marL="0" rtl="0" algn="l">
              <a:lnSpc>
                <a:spcPct val="135714"/>
              </a:lnSpc>
              <a:spcBef>
                <a:spcPts val="0"/>
              </a:spcBef>
              <a:spcAft>
                <a:spcPts val="0"/>
              </a:spcAft>
              <a:buNone/>
            </a:pPr>
            <a:r>
              <a:rPr lang="es" sz="950">
                <a:solidFill>
                  <a:srgbClr val="6AA94F"/>
                </a:solidFill>
                <a:highlight>
                  <a:srgbClr val="1E1E1E"/>
                </a:highlight>
                <a:latin typeface="Courier New"/>
                <a:ea typeface="Courier New"/>
                <a:cs typeface="Courier New"/>
                <a:sym typeface="Courier New"/>
              </a:rPr>
              <a:t># Proyección de las observaciones de entrenamiento</a:t>
            </a:r>
            <a:endParaRPr sz="950">
              <a:solidFill>
                <a:srgbClr val="6AA94F"/>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proyecciones = pca_pipe.transform</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X=datos</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proyecciones = pd.DataFrame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proyecciones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columns = </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'PC1'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'PC2'</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'PC3'</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'PC4'</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index= datos.index</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proyecciones = np.dot</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modelo_pca.components_</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scale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datos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.T</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proyecciones = pd.DataFrame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proyecciones</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index = </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'PC1'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'PC2'</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'PC3'</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'PC4'</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proyecciones = proyecciones.transpose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.set_index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datos.index</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plt.figure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figsize=</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15</a:t>
            </a:r>
            <a:r>
              <a:rPr lang="es" sz="950">
                <a:solidFill>
                  <a:srgbClr val="DCDCDC"/>
                </a:solidFill>
                <a:highlight>
                  <a:srgbClr val="1E1E1E"/>
                </a:highlight>
                <a:latin typeface="Courier New"/>
                <a:ea typeface="Courier New"/>
                <a:cs typeface="Courier New"/>
                <a:sym typeface="Courier New"/>
              </a:rPr>
              <a:t>,</a:t>
            </a:r>
            <a:r>
              <a:rPr lang="es" sz="950">
                <a:solidFill>
                  <a:srgbClr val="B5CEA8"/>
                </a:solidFill>
                <a:highlight>
                  <a:srgbClr val="1E1E1E"/>
                </a:highlight>
                <a:latin typeface="Courier New"/>
                <a:ea typeface="Courier New"/>
                <a:cs typeface="Courier New"/>
                <a:sym typeface="Courier New"/>
              </a:rPr>
              <a:t>6</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proyecciones</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'val'</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=proyecciones.index</a:t>
            </a:r>
            <a:endParaRPr sz="9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ax = proyecciones.set_index</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'PC1'</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'PC2'</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.plot</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style=</a:t>
            </a:r>
            <a:r>
              <a:rPr lang="es" sz="950">
                <a:solidFill>
                  <a:srgbClr val="CE9178"/>
                </a:solidFill>
                <a:highlight>
                  <a:srgbClr val="1E1E1E"/>
                </a:highlight>
                <a:latin typeface="Courier New"/>
                <a:ea typeface="Courier New"/>
                <a:cs typeface="Courier New"/>
                <a:sym typeface="Courier New"/>
              </a:rPr>
              <a:t>'o'</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569CD6"/>
                </a:solidFill>
                <a:highlight>
                  <a:srgbClr val="1E1E1E"/>
                </a:highlight>
                <a:latin typeface="Courier New"/>
                <a:ea typeface="Courier New"/>
                <a:cs typeface="Courier New"/>
                <a:sym typeface="Courier New"/>
              </a:rPr>
              <a:t>def</a:t>
            </a:r>
            <a:r>
              <a:rPr lang="es" sz="950">
                <a:solidFill>
                  <a:srgbClr val="D4D4D4"/>
                </a:solidFill>
                <a:highlight>
                  <a:srgbClr val="1E1E1E"/>
                </a:highlight>
                <a:latin typeface="Courier New"/>
                <a:ea typeface="Courier New"/>
                <a:cs typeface="Courier New"/>
                <a:sym typeface="Courier New"/>
              </a:rPr>
              <a:t> </a:t>
            </a:r>
            <a:r>
              <a:rPr lang="es" sz="950">
                <a:solidFill>
                  <a:srgbClr val="DCDCAA"/>
                </a:solidFill>
                <a:highlight>
                  <a:srgbClr val="1E1E1E"/>
                </a:highlight>
                <a:latin typeface="Courier New"/>
                <a:ea typeface="Courier New"/>
                <a:cs typeface="Courier New"/>
                <a:sym typeface="Courier New"/>
              </a:rPr>
              <a:t>label_point</a:t>
            </a:r>
            <a:r>
              <a:rPr lang="es" sz="950">
                <a:solidFill>
                  <a:srgbClr val="D4D4D4"/>
                </a:solidFill>
                <a:highlight>
                  <a:srgbClr val="1E1E1E"/>
                </a:highlight>
                <a:latin typeface="Courier New"/>
                <a:ea typeface="Courier New"/>
                <a:cs typeface="Courier New"/>
                <a:sym typeface="Courier New"/>
              </a:rPr>
              <a:t>(</a:t>
            </a:r>
            <a:r>
              <a:rPr lang="es" sz="950">
                <a:solidFill>
                  <a:srgbClr val="9CDCFE"/>
                </a:solidFill>
                <a:highlight>
                  <a:srgbClr val="1E1E1E"/>
                </a:highlight>
                <a:latin typeface="Courier New"/>
                <a:ea typeface="Courier New"/>
                <a:cs typeface="Courier New"/>
                <a:sym typeface="Courier New"/>
              </a:rPr>
              <a:t>x</a:t>
            </a:r>
            <a:r>
              <a:rPr lang="es" sz="950">
                <a:solidFill>
                  <a:srgbClr val="D4D4D4"/>
                </a:solidFill>
                <a:highlight>
                  <a:srgbClr val="1E1E1E"/>
                </a:highlight>
                <a:latin typeface="Courier New"/>
                <a:ea typeface="Courier New"/>
                <a:cs typeface="Courier New"/>
                <a:sym typeface="Courier New"/>
              </a:rPr>
              <a:t>, </a:t>
            </a:r>
            <a:r>
              <a:rPr lang="es" sz="950">
                <a:solidFill>
                  <a:srgbClr val="9CDCFE"/>
                </a:solidFill>
                <a:highlight>
                  <a:srgbClr val="1E1E1E"/>
                </a:highlight>
                <a:latin typeface="Courier New"/>
                <a:ea typeface="Courier New"/>
                <a:cs typeface="Courier New"/>
                <a:sym typeface="Courier New"/>
              </a:rPr>
              <a:t>y</a:t>
            </a:r>
            <a:r>
              <a:rPr lang="es" sz="950">
                <a:solidFill>
                  <a:srgbClr val="D4D4D4"/>
                </a:solidFill>
                <a:highlight>
                  <a:srgbClr val="1E1E1E"/>
                </a:highlight>
                <a:latin typeface="Courier New"/>
                <a:ea typeface="Courier New"/>
                <a:cs typeface="Courier New"/>
                <a:sym typeface="Courier New"/>
              </a:rPr>
              <a:t>, </a:t>
            </a:r>
            <a:r>
              <a:rPr lang="es" sz="950">
                <a:solidFill>
                  <a:srgbClr val="9CDCFE"/>
                </a:solidFill>
                <a:highlight>
                  <a:srgbClr val="1E1E1E"/>
                </a:highlight>
                <a:latin typeface="Courier New"/>
                <a:ea typeface="Courier New"/>
                <a:cs typeface="Courier New"/>
                <a:sym typeface="Courier New"/>
              </a:rPr>
              <a:t>val</a:t>
            </a:r>
            <a:r>
              <a:rPr lang="es" sz="950">
                <a:solidFill>
                  <a:srgbClr val="D4D4D4"/>
                </a:solidFill>
                <a:highlight>
                  <a:srgbClr val="1E1E1E"/>
                </a:highlight>
                <a:latin typeface="Courier New"/>
                <a:ea typeface="Courier New"/>
                <a:cs typeface="Courier New"/>
                <a:sym typeface="Courier New"/>
              </a:rPr>
              <a:t>, </a:t>
            </a:r>
            <a:r>
              <a:rPr lang="es" sz="950">
                <a:solidFill>
                  <a:srgbClr val="9CDCFE"/>
                </a:solidFill>
                <a:highlight>
                  <a:srgbClr val="1E1E1E"/>
                </a:highlight>
                <a:latin typeface="Courier New"/>
                <a:ea typeface="Courier New"/>
                <a:cs typeface="Courier New"/>
                <a:sym typeface="Courier New"/>
              </a:rPr>
              <a:t>ax</a:t>
            </a:r>
            <a:r>
              <a:rPr lang="es" sz="950">
                <a:solidFill>
                  <a:srgbClr val="D4D4D4"/>
                </a:solidFill>
                <a:highlight>
                  <a:srgbClr val="1E1E1E"/>
                </a:highlight>
                <a:latin typeface="Courier New"/>
                <a:ea typeface="Courier New"/>
                <a:cs typeface="Courier New"/>
                <a:sym typeface="Courier New"/>
              </a:rPr>
              <a:t>)</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 a = pd.concat</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'y'</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y</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CE9178"/>
                </a:solidFill>
                <a:highlight>
                  <a:srgbClr val="1E1E1E"/>
                </a:highlight>
                <a:latin typeface="Courier New"/>
                <a:ea typeface="Courier New"/>
                <a:cs typeface="Courier New"/>
                <a:sym typeface="Courier New"/>
              </a:rPr>
              <a:t>'val'</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val</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axis=</a:t>
            </a:r>
            <a:r>
              <a:rPr lang="es" sz="950">
                <a:solidFill>
                  <a:srgbClr val="B5CEA8"/>
                </a:solidFill>
                <a:highlight>
                  <a:srgbClr val="1E1E1E"/>
                </a:highlight>
                <a:latin typeface="Courier New"/>
                <a:ea typeface="Courier New"/>
                <a:cs typeface="Courier New"/>
                <a:sym typeface="Courier New"/>
              </a:rPr>
              <a:t>1</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 </a:t>
            </a:r>
            <a:r>
              <a:rPr lang="es" sz="950">
                <a:solidFill>
                  <a:srgbClr val="C586C0"/>
                </a:solidFill>
                <a:highlight>
                  <a:srgbClr val="1E1E1E"/>
                </a:highlight>
                <a:latin typeface="Courier New"/>
                <a:ea typeface="Courier New"/>
                <a:cs typeface="Courier New"/>
                <a:sym typeface="Courier New"/>
              </a:rPr>
              <a:t>for</a:t>
            </a:r>
            <a:r>
              <a:rPr lang="es" sz="950">
                <a:solidFill>
                  <a:srgbClr val="D4D4D4"/>
                </a:solidFill>
                <a:highlight>
                  <a:srgbClr val="1E1E1E"/>
                </a:highlight>
                <a:latin typeface="Courier New"/>
                <a:ea typeface="Courier New"/>
                <a:cs typeface="Courier New"/>
                <a:sym typeface="Courier New"/>
              </a:rPr>
              <a:t> i</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point </a:t>
            </a:r>
            <a:r>
              <a:rPr lang="es" sz="950">
                <a:solidFill>
                  <a:srgbClr val="82C6FF"/>
                </a:solidFill>
                <a:highlight>
                  <a:srgbClr val="1E1E1E"/>
                </a:highlight>
                <a:latin typeface="Courier New"/>
                <a:ea typeface="Courier New"/>
                <a:cs typeface="Courier New"/>
                <a:sym typeface="Courier New"/>
              </a:rPr>
              <a:t>in</a:t>
            </a:r>
            <a:r>
              <a:rPr lang="es" sz="950">
                <a:solidFill>
                  <a:srgbClr val="D4D4D4"/>
                </a:solidFill>
                <a:highlight>
                  <a:srgbClr val="1E1E1E"/>
                </a:highlight>
                <a:latin typeface="Courier New"/>
                <a:ea typeface="Courier New"/>
                <a:cs typeface="Courier New"/>
                <a:sym typeface="Courier New"/>
              </a:rPr>
              <a:t> a.iterrows</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   ax.text</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point</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'x'</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point</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'y'</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t>
            </a:r>
            <a:r>
              <a:rPr lang="es" sz="950">
                <a:solidFill>
                  <a:srgbClr val="4EC9B0"/>
                </a:solidFill>
                <a:highlight>
                  <a:srgbClr val="1E1E1E"/>
                </a:highlight>
                <a:latin typeface="Courier New"/>
                <a:ea typeface="Courier New"/>
                <a:cs typeface="Courier New"/>
                <a:sym typeface="Courier New"/>
              </a:rPr>
              <a:t>str</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point</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'val'</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label_point</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proyecciones.PC1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proyecciones.PC2</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proyecciones.val</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 ax</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plt.axvline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x=</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color=</a:t>
            </a:r>
            <a:r>
              <a:rPr lang="es" sz="950">
                <a:solidFill>
                  <a:srgbClr val="CE9178"/>
                </a:solidFill>
                <a:highlight>
                  <a:srgbClr val="1E1E1E"/>
                </a:highlight>
                <a:latin typeface="Courier New"/>
                <a:ea typeface="Courier New"/>
                <a:cs typeface="Courier New"/>
                <a:sym typeface="Courier New"/>
              </a:rPr>
              <a:t>'black'</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plt.axhline</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y=</a:t>
            </a:r>
            <a:r>
              <a:rPr lang="es" sz="950">
                <a:solidFill>
                  <a:srgbClr val="B5CEA8"/>
                </a:solidFill>
                <a:highlight>
                  <a:srgbClr val="1E1E1E"/>
                </a:highlight>
                <a:latin typeface="Courier New"/>
                <a:ea typeface="Courier New"/>
                <a:cs typeface="Courier New"/>
                <a:sym typeface="Courier New"/>
              </a:rPr>
              <a:t>0</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color=</a:t>
            </a:r>
            <a:r>
              <a:rPr lang="es" sz="950">
                <a:solidFill>
                  <a:srgbClr val="CE9178"/>
                </a:solidFill>
                <a:highlight>
                  <a:srgbClr val="1E1E1E"/>
                </a:highlight>
                <a:latin typeface="Courier New"/>
                <a:ea typeface="Courier New"/>
                <a:cs typeface="Courier New"/>
                <a:sym typeface="Courier New"/>
              </a:rPr>
              <a:t>'black'</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plt.title</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'PC1 vs PC2 estados EU'</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plt.xlabel</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'PC1'</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color=</a:t>
            </a:r>
            <a:r>
              <a:rPr lang="es" sz="950">
                <a:solidFill>
                  <a:srgbClr val="CE9178"/>
                </a:solidFill>
                <a:highlight>
                  <a:srgbClr val="1E1E1E"/>
                </a:highlight>
                <a:latin typeface="Courier New"/>
                <a:ea typeface="Courier New"/>
                <a:cs typeface="Courier New"/>
                <a:sym typeface="Courier New"/>
              </a:rPr>
              <a:t>'k'</a:t>
            </a:r>
            <a:r>
              <a:rPr lang="es" sz="950">
                <a:solidFill>
                  <a:srgbClr val="DCDCDC"/>
                </a:solidFill>
                <a:highlight>
                  <a:srgbClr val="1E1E1E"/>
                </a:highlight>
                <a:latin typeface="Courier New"/>
                <a:ea typeface="Courier New"/>
                <a:cs typeface="Courier New"/>
                <a:sym typeface="Courier New"/>
              </a:rPr>
              <a:t>)</a:t>
            </a:r>
            <a:endParaRPr sz="9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 sz="950">
                <a:solidFill>
                  <a:srgbClr val="D4D4D4"/>
                </a:solidFill>
                <a:highlight>
                  <a:srgbClr val="1E1E1E"/>
                </a:highlight>
                <a:latin typeface="Courier New"/>
                <a:ea typeface="Courier New"/>
                <a:cs typeface="Courier New"/>
                <a:sym typeface="Courier New"/>
              </a:rPr>
              <a:t>plt.ylabel</a:t>
            </a:r>
            <a:r>
              <a:rPr lang="es" sz="950">
                <a:solidFill>
                  <a:srgbClr val="DCDCDC"/>
                </a:solidFill>
                <a:highlight>
                  <a:srgbClr val="1E1E1E"/>
                </a:highlight>
                <a:latin typeface="Courier New"/>
                <a:ea typeface="Courier New"/>
                <a:cs typeface="Courier New"/>
                <a:sym typeface="Courier New"/>
              </a:rPr>
              <a:t>(</a:t>
            </a:r>
            <a:r>
              <a:rPr lang="es" sz="950">
                <a:solidFill>
                  <a:srgbClr val="CE9178"/>
                </a:solidFill>
                <a:highlight>
                  <a:srgbClr val="1E1E1E"/>
                </a:highlight>
                <a:latin typeface="Courier New"/>
                <a:ea typeface="Courier New"/>
                <a:cs typeface="Courier New"/>
                <a:sym typeface="Courier New"/>
              </a:rPr>
              <a:t>'PC2'</a:t>
            </a:r>
            <a:r>
              <a:rPr lang="es" sz="950">
                <a:solidFill>
                  <a:srgbClr val="DCDCDC"/>
                </a:solidFill>
                <a:highlight>
                  <a:srgbClr val="1E1E1E"/>
                </a:highlight>
                <a:latin typeface="Courier New"/>
                <a:ea typeface="Courier New"/>
                <a:cs typeface="Courier New"/>
                <a:sym typeface="Courier New"/>
              </a:rPr>
              <a:t>,</a:t>
            </a:r>
            <a:r>
              <a:rPr lang="es" sz="950">
                <a:solidFill>
                  <a:srgbClr val="D4D4D4"/>
                </a:solidFill>
                <a:highlight>
                  <a:srgbClr val="1E1E1E"/>
                </a:highlight>
                <a:latin typeface="Courier New"/>
                <a:ea typeface="Courier New"/>
                <a:cs typeface="Courier New"/>
                <a:sym typeface="Courier New"/>
              </a:rPr>
              <a:t>color=</a:t>
            </a:r>
            <a:r>
              <a:rPr lang="es" sz="950">
                <a:solidFill>
                  <a:srgbClr val="CE9178"/>
                </a:solidFill>
                <a:highlight>
                  <a:srgbClr val="1E1E1E"/>
                </a:highlight>
                <a:latin typeface="Courier New"/>
                <a:ea typeface="Courier New"/>
                <a:cs typeface="Courier New"/>
                <a:sym typeface="Courier New"/>
              </a:rPr>
              <a:t>'black'</a:t>
            </a:r>
            <a:r>
              <a:rPr lang="es" sz="950">
                <a:solidFill>
                  <a:srgbClr val="DCDCDC"/>
                </a:solidFill>
                <a:highlight>
                  <a:srgbClr val="1E1E1E"/>
                </a:highlight>
                <a:latin typeface="Courier New"/>
                <a:ea typeface="Courier New"/>
                <a:cs typeface="Courier New"/>
                <a:sym typeface="Courier New"/>
              </a:rPr>
              <a:t>)</a:t>
            </a:r>
            <a:endParaRPr sz="950">
              <a:solidFill>
                <a:srgbClr val="D4D4D4"/>
              </a:solidFill>
              <a:highlight>
                <a:srgbClr val="1E1E1E"/>
              </a:highlight>
              <a:latin typeface="Courier New"/>
              <a:ea typeface="Courier New"/>
              <a:cs typeface="Courier New"/>
              <a:sym typeface="Courier New"/>
            </a:endParaRPr>
          </a:p>
        </p:txBody>
      </p:sp>
      <p:sp>
        <p:nvSpPr>
          <p:cNvPr id="694" name="Google Shape;694;p103"/>
          <p:cNvSpPr txBox="1"/>
          <p:nvPr/>
        </p:nvSpPr>
        <p:spPr>
          <a:xfrm>
            <a:off x="415801" y="38001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104"/>
          <p:cNvSpPr txBox="1"/>
          <p:nvPr/>
        </p:nvSpPr>
        <p:spPr>
          <a:xfrm>
            <a:off x="462750" y="200850"/>
            <a:ext cx="8218500" cy="723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t/>
            </a:r>
            <a:endParaRPr sz="3500"/>
          </a:p>
        </p:txBody>
      </p:sp>
      <p:pic>
        <p:nvPicPr>
          <p:cNvPr id="700" name="Google Shape;700;p104"/>
          <p:cNvPicPr preferRelativeResize="0"/>
          <p:nvPr/>
        </p:nvPicPr>
        <p:blipFill>
          <a:blip r:embed="rId3">
            <a:alphaModFix/>
          </a:blip>
          <a:stretch>
            <a:fillRect/>
          </a:stretch>
        </p:blipFill>
        <p:spPr>
          <a:xfrm>
            <a:off x="254300" y="805091"/>
            <a:ext cx="8218500" cy="3549733"/>
          </a:xfrm>
          <a:prstGeom prst="rect">
            <a:avLst/>
          </a:prstGeom>
          <a:noFill/>
          <a:ln>
            <a:noFill/>
          </a:ln>
        </p:spPr>
      </p:pic>
      <p:sp>
        <p:nvSpPr>
          <p:cNvPr id="701" name="Google Shape;701;p104"/>
          <p:cNvSpPr txBox="1"/>
          <p:nvPr/>
        </p:nvSpPr>
        <p:spPr>
          <a:xfrm>
            <a:off x="442851" y="36761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a:p>
            <a:pPr indent="0" lvl="0" marL="0" marR="0" rtl="0" algn="l">
              <a:lnSpc>
                <a:spcPct val="115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05" name="Shape 705"/>
        <p:cNvGrpSpPr/>
        <p:nvPr/>
      </p:nvGrpSpPr>
      <p:grpSpPr>
        <a:xfrm>
          <a:off x="0" y="0"/>
          <a:ext cx="0" cy="0"/>
          <a:chOff x="0" y="0"/>
          <a:chExt cx="0" cy="0"/>
        </a:xfrm>
      </p:grpSpPr>
      <p:sp>
        <p:nvSpPr>
          <p:cNvPr id="706" name="Google Shape;706;p105"/>
          <p:cNvSpPr txBox="1"/>
          <p:nvPr/>
        </p:nvSpPr>
        <p:spPr>
          <a:xfrm>
            <a:off x="1090050" y="235850"/>
            <a:ext cx="6963900" cy="98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i="1" lang="es" sz="4000">
                <a:latin typeface="Anton"/>
                <a:ea typeface="Anton"/>
                <a:cs typeface="Anton"/>
                <a:sym typeface="Anton"/>
              </a:rPr>
              <a:t>Recordemos…</a:t>
            </a:r>
            <a:endParaRPr b="1" i="1" sz="4000">
              <a:latin typeface="Anton"/>
              <a:ea typeface="Anton"/>
              <a:cs typeface="Anton"/>
              <a:sym typeface="Anton"/>
            </a:endParaRPr>
          </a:p>
        </p:txBody>
      </p:sp>
      <p:pic>
        <p:nvPicPr>
          <p:cNvPr id="707" name="Google Shape;707;p105"/>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708" name="Google Shape;708;p105"/>
          <p:cNvPicPr preferRelativeResize="0"/>
          <p:nvPr/>
        </p:nvPicPr>
        <p:blipFill>
          <a:blip r:embed="rId4">
            <a:alphaModFix/>
          </a:blip>
          <a:stretch>
            <a:fillRect/>
          </a:stretch>
        </p:blipFill>
        <p:spPr>
          <a:xfrm>
            <a:off x="803900" y="621350"/>
            <a:ext cx="1964050" cy="2817375"/>
          </a:xfrm>
          <a:prstGeom prst="rect">
            <a:avLst/>
          </a:prstGeom>
          <a:noFill/>
          <a:ln>
            <a:noFill/>
          </a:ln>
        </p:spPr>
      </p:pic>
      <p:cxnSp>
        <p:nvCxnSpPr>
          <p:cNvPr id="709" name="Google Shape;709;p105"/>
          <p:cNvCxnSpPr>
            <a:stCxn id="710" idx="3"/>
            <a:endCxn id="711" idx="1"/>
          </p:cNvCxnSpPr>
          <p:nvPr/>
        </p:nvCxnSpPr>
        <p:spPr>
          <a:xfrm flipH="1" rot="10800000">
            <a:off x="3115250" y="1455713"/>
            <a:ext cx="971100" cy="2486700"/>
          </a:xfrm>
          <a:prstGeom prst="straightConnector1">
            <a:avLst/>
          </a:prstGeom>
          <a:noFill/>
          <a:ln cap="flat" cmpd="sng" w="9525">
            <a:solidFill>
              <a:schemeClr val="dk2"/>
            </a:solidFill>
            <a:prstDash val="solid"/>
            <a:round/>
            <a:headEnd len="med" w="med" type="none"/>
            <a:tailEnd len="med" w="med" type="triangle"/>
          </a:ln>
        </p:spPr>
      </p:cxnSp>
      <p:cxnSp>
        <p:nvCxnSpPr>
          <p:cNvPr id="712" name="Google Shape;712;p105"/>
          <p:cNvCxnSpPr>
            <a:stCxn id="710" idx="3"/>
            <a:endCxn id="713" idx="1"/>
          </p:cNvCxnSpPr>
          <p:nvPr/>
        </p:nvCxnSpPr>
        <p:spPr>
          <a:xfrm flipH="1" rot="10800000">
            <a:off x="3115250" y="2326013"/>
            <a:ext cx="971100" cy="1616400"/>
          </a:xfrm>
          <a:prstGeom prst="straightConnector1">
            <a:avLst/>
          </a:prstGeom>
          <a:noFill/>
          <a:ln cap="flat" cmpd="sng" w="9525">
            <a:solidFill>
              <a:schemeClr val="dk2"/>
            </a:solidFill>
            <a:prstDash val="solid"/>
            <a:round/>
            <a:headEnd len="med" w="med" type="none"/>
            <a:tailEnd len="med" w="med" type="triangle"/>
          </a:ln>
        </p:spPr>
      </p:cxnSp>
      <p:cxnSp>
        <p:nvCxnSpPr>
          <p:cNvPr id="714" name="Google Shape;714;p105"/>
          <p:cNvCxnSpPr>
            <a:stCxn id="710" idx="3"/>
            <a:endCxn id="715" idx="1"/>
          </p:cNvCxnSpPr>
          <p:nvPr/>
        </p:nvCxnSpPr>
        <p:spPr>
          <a:xfrm flipH="1" rot="10800000">
            <a:off x="3115250" y="3100013"/>
            <a:ext cx="971100" cy="842400"/>
          </a:xfrm>
          <a:prstGeom prst="straightConnector1">
            <a:avLst/>
          </a:prstGeom>
          <a:noFill/>
          <a:ln cap="flat" cmpd="sng" w="9525">
            <a:solidFill>
              <a:schemeClr val="dk2"/>
            </a:solidFill>
            <a:prstDash val="solid"/>
            <a:round/>
            <a:headEnd len="med" w="med" type="none"/>
            <a:tailEnd len="med" w="med" type="triangle"/>
          </a:ln>
        </p:spPr>
      </p:cxnSp>
      <p:sp>
        <p:nvSpPr>
          <p:cNvPr id="710" name="Google Shape;710;p105"/>
          <p:cNvSpPr/>
          <p:nvPr/>
        </p:nvSpPr>
        <p:spPr>
          <a:xfrm>
            <a:off x="428150" y="3592313"/>
            <a:ext cx="2687100" cy="700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a:latin typeface="Helvetica Neue"/>
                <a:ea typeface="Helvetica Neue"/>
                <a:cs typeface="Helvetica Neue"/>
                <a:sym typeface="Helvetica Neue"/>
              </a:rPr>
              <a:t>Clase 12</a:t>
            </a:r>
            <a:endParaRPr b="1">
              <a:latin typeface="Helvetica Neue"/>
              <a:ea typeface="Helvetica Neue"/>
              <a:cs typeface="Helvetica Neue"/>
              <a:sym typeface="Helvetica Neue"/>
            </a:endParaRPr>
          </a:p>
          <a:p>
            <a:pPr indent="0" lvl="0" marL="0" rtl="0" algn="ctr">
              <a:spcBef>
                <a:spcPts val="0"/>
              </a:spcBef>
              <a:spcAft>
                <a:spcPts val="0"/>
              </a:spcAft>
              <a:buNone/>
            </a:pPr>
            <a:r>
              <a:rPr b="1" lang="es">
                <a:latin typeface="Helvetica Neue"/>
                <a:ea typeface="Helvetica Neue"/>
                <a:cs typeface="Helvetica Neue"/>
                <a:sym typeface="Helvetica Neue"/>
              </a:rPr>
              <a:t>Estructurando un proyecto de DS-Parte I</a:t>
            </a:r>
            <a:endParaRPr b="1">
              <a:latin typeface="Helvetica Neue"/>
              <a:ea typeface="Helvetica Neue"/>
              <a:cs typeface="Helvetica Neue"/>
              <a:sym typeface="Helvetica Neue"/>
            </a:endParaRPr>
          </a:p>
        </p:txBody>
      </p:sp>
      <p:sp>
        <p:nvSpPr>
          <p:cNvPr id="711" name="Google Shape;711;p105"/>
          <p:cNvSpPr/>
          <p:nvPr/>
        </p:nvSpPr>
        <p:spPr>
          <a:xfrm>
            <a:off x="4086400" y="1224950"/>
            <a:ext cx="2813700" cy="461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Generamos </a:t>
            </a:r>
            <a:r>
              <a:rPr lang="es">
                <a:latin typeface="Helvetica Neue"/>
                <a:ea typeface="Helvetica Neue"/>
                <a:cs typeface="Helvetica Neue"/>
                <a:sym typeface="Helvetica Neue"/>
              </a:rPr>
              <a:t>hipótesis</a:t>
            </a:r>
            <a:r>
              <a:rPr lang="es">
                <a:latin typeface="Helvetica Neue"/>
                <a:ea typeface="Helvetica Neue"/>
                <a:cs typeface="Helvetica Neue"/>
                <a:sym typeface="Helvetica Neue"/>
              </a:rPr>
              <a:t> de interés</a:t>
            </a:r>
            <a:endParaRPr>
              <a:latin typeface="Helvetica Neue"/>
              <a:ea typeface="Helvetica Neue"/>
              <a:cs typeface="Helvetica Neue"/>
              <a:sym typeface="Helvetica Neue"/>
            </a:endParaRPr>
          </a:p>
        </p:txBody>
      </p:sp>
      <p:sp>
        <p:nvSpPr>
          <p:cNvPr id="713" name="Google Shape;713;p105"/>
          <p:cNvSpPr/>
          <p:nvPr/>
        </p:nvSpPr>
        <p:spPr>
          <a:xfrm>
            <a:off x="4086400" y="2095425"/>
            <a:ext cx="2813700" cy="461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Creamos visualizaciones y </a:t>
            </a:r>
            <a:r>
              <a:rPr lang="es">
                <a:latin typeface="Helvetica Neue"/>
                <a:ea typeface="Helvetica Neue"/>
                <a:cs typeface="Helvetica Neue"/>
                <a:sym typeface="Helvetica Neue"/>
              </a:rPr>
              <a:t>resúmenes</a:t>
            </a:r>
            <a:r>
              <a:rPr lang="es">
                <a:latin typeface="Helvetica Neue"/>
                <a:ea typeface="Helvetica Neue"/>
                <a:cs typeface="Helvetica Neue"/>
                <a:sym typeface="Helvetica Neue"/>
              </a:rPr>
              <a:t> </a:t>
            </a:r>
            <a:r>
              <a:rPr lang="es">
                <a:latin typeface="Helvetica Neue"/>
                <a:ea typeface="Helvetica Neue"/>
                <a:cs typeface="Helvetica Neue"/>
                <a:sym typeface="Helvetica Neue"/>
              </a:rPr>
              <a:t>numéricos</a:t>
            </a:r>
            <a:endParaRPr>
              <a:latin typeface="Helvetica Neue"/>
              <a:ea typeface="Helvetica Neue"/>
              <a:cs typeface="Helvetica Neue"/>
              <a:sym typeface="Helvetica Neue"/>
            </a:endParaRPr>
          </a:p>
        </p:txBody>
      </p:sp>
      <p:sp>
        <p:nvSpPr>
          <p:cNvPr id="715" name="Google Shape;715;p105"/>
          <p:cNvSpPr/>
          <p:nvPr/>
        </p:nvSpPr>
        <p:spPr>
          <a:xfrm>
            <a:off x="4086400" y="2857000"/>
            <a:ext cx="2813700" cy="486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Encontramos patrones de interés</a:t>
            </a:r>
            <a:endParaRPr>
              <a:latin typeface="Helvetica Neue"/>
              <a:ea typeface="Helvetica Neue"/>
              <a:cs typeface="Helvetica Neue"/>
              <a:sym typeface="Helvetica Neue"/>
            </a:endParaRPr>
          </a:p>
        </p:txBody>
      </p:sp>
      <p:sp>
        <p:nvSpPr>
          <p:cNvPr id="716" name="Google Shape;716;p105"/>
          <p:cNvSpPr/>
          <p:nvPr/>
        </p:nvSpPr>
        <p:spPr>
          <a:xfrm>
            <a:off x="5307313" y="3479163"/>
            <a:ext cx="424200" cy="647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05"/>
          <p:cNvSpPr/>
          <p:nvPr/>
        </p:nvSpPr>
        <p:spPr>
          <a:xfrm>
            <a:off x="4089975" y="4153850"/>
            <a:ext cx="2813700" cy="33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300">
                <a:latin typeface="Helvetica Neue"/>
                <a:ea typeface="Helvetica Neue"/>
                <a:cs typeface="Helvetica Neue"/>
                <a:sym typeface="Helvetica Neue"/>
              </a:rPr>
              <a:t>Exploratory Data Analysis</a:t>
            </a:r>
            <a:endParaRPr sz="1300">
              <a:latin typeface="Helvetica Neue"/>
              <a:ea typeface="Helvetica Neue"/>
              <a:cs typeface="Helvetica Neue"/>
              <a:sym typeface="Helvetica Neue"/>
            </a:endParaRPr>
          </a:p>
        </p:txBody>
      </p:sp>
      <p:sp>
        <p:nvSpPr>
          <p:cNvPr id="718" name="Google Shape;718;p105"/>
          <p:cNvSpPr/>
          <p:nvPr/>
        </p:nvSpPr>
        <p:spPr>
          <a:xfrm>
            <a:off x="6985775" y="4097675"/>
            <a:ext cx="713700" cy="461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9" name="Google Shape;719;p105"/>
          <p:cNvPicPr preferRelativeResize="0"/>
          <p:nvPr/>
        </p:nvPicPr>
        <p:blipFill>
          <a:blip r:embed="rId5">
            <a:alphaModFix/>
          </a:blip>
          <a:stretch>
            <a:fillRect/>
          </a:stretch>
        </p:blipFill>
        <p:spPr>
          <a:xfrm>
            <a:off x="7781563" y="3343300"/>
            <a:ext cx="1233438" cy="1233438"/>
          </a:xfrm>
          <a:prstGeom prst="rect">
            <a:avLst/>
          </a:prstGeom>
          <a:noFill/>
          <a:ln>
            <a:noFill/>
          </a:ln>
        </p:spPr>
      </p:pic>
      <p:pic>
        <p:nvPicPr>
          <p:cNvPr id="720" name="Google Shape;720;p105"/>
          <p:cNvPicPr preferRelativeResize="0"/>
          <p:nvPr/>
        </p:nvPicPr>
        <p:blipFill>
          <a:blip r:embed="rId6">
            <a:alphaModFix/>
          </a:blip>
          <a:stretch>
            <a:fillRect/>
          </a:stretch>
        </p:blipFill>
        <p:spPr>
          <a:xfrm>
            <a:off x="7180575" y="103275"/>
            <a:ext cx="1737275" cy="1737275"/>
          </a:xfrm>
          <a:prstGeom prst="rect">
            <a:avLst/>
          </a:prstGeom>
          <a:noFill/>
          <a:ln>
            <a:noFill/>
          </a:ln>
        </p:spPr>
      </p:pic>
      <p:pic>
        <p:nvPicPr>
          <p:cNvPr id="721" name="Google Shape;721;p105"/>
          <p:cNvPicPr preferRelativeResize="0"/>
          <p:nvPr/>
        </p:nvPicPr>
        <p:blipFill>
          <a:blip r:embed="rId7">
            <a:alphaModFix/>
          </a:blip>
          <a:stretch>
            <a:fillRect/>
          </a:stretch>
        </p:blipFill>
        <p:spPr>
          <a:xfrm>
            <a:off x="7450183" y="1838425"/>
            <a:ext cx="1422001" cy="1422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4"/>
          <p:cNvSpPr txBox="1"/>
          <p:nvPr/>
        </p:nvSpPr>
        <p:spPr>
          <a:xfrm>
            <a:off x="1404863" y="1941375"/>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Modelo </a:t>
            </a:r>
            <a:r>
              <a:rPr b="1" lang="es" sz="4000">
                <a:solidFill>
                  <a:srgbClr val="EAFF6A"/>
                </a:solidFill>
                <a:latin typeface="DM Sans"/>
                <a:ea typeface="DM Sans"/>
                <a:cs typeface="DM Sans"/>
                <a:sym typeface="DM Sans"/>
              </a:rPr>
              <a:t>analitico</a:t>
            </a:r>
            <a:endParaRPr b="1" sz="4000">
              <a:solidFill>
                <a:srgbClr val="EAFF6A"/>
              </a:solidFill>
              <a:latin typeface="DM Sans"/>
              <a:ea typeface="DM Sans"/>
              <a:cs typeface="DM Sans"/>
              <a:sym typeface="DM Sans"/>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grpSp>
        <p:nvGrpSpPr>
          <p:cNvPr id="726" name="Google Shape;726;p106"/>
          <p:cNvGrpSpPr/>
          <p:nvPr/>
        </p:nvGrpSpPr>
        <p:grpSpPr>
          <a:xfrm>
            <a:off x="4202551" y="360298"/>
            <a:ext cx="738900" cy="738900"/>
            <a:chOff x="7208351" y="2467173"/>
            <a:chExt cx="738900" cy="738900"/>
          </a:xfrm>
        </p:grpSpPr>
        <p:sp>
          <p:nvSpPr>
            <p:cNvPr id="727" name="Google Shape;727;p106"/>
            <p:cNvSpPr/>
            <p:nvPr/>
          </p:nvSpPr>
          <p:spPr>
            <a:xfrm>
              <a:off x="7208351"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8" name="Google Shape;728;p106" title="ícono de entrega final"/>
            <p:cNvPicPr preferRelativeResize="0"/>
            <p:nvPr/>
          </p:nvPicPr>
          <p:blipFill>
            <a:blip r:embed="rId3">
              <a:alphaModFix/>
            </a:blip>
            <a:stretch>
              <a:fillRect/>
            </a:stretch>
          </p:blipFill>
          <p:spPr>
            <a:xfrm>
              <a:off x="7352500" y="2611301"/>
              <a:ext cx="450600" cy="450622"/>
            </a:xfrm>
            <a:prstGeom prst="rect">
              <a:avLst/>
            </a:prstGeom>
            <a:noFill/>
            <a:ln>
              <a:noFill/>
            </a:ln>
          </p:spPr>
        </p:pic>
      </p:grpSp>
      <p:sp>
        <p:nvSpPr>
          <p:cNvPr id="729" name="Google Shape;729;p106"/>
          <p:cNvSpPr txBox="1"/>
          <p:nvPr/>
        </p:nvSpPr>
        <p:spPr>
          <a:xfrm>
            <a:off x="1461300" y="1291363"/>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highlight>
                  <a:srgbClr val="EAFF6A"/>
                </a:highlight>
                <a:latin typeface="DM Sans"/>
                <a:ea typeface="DM Sans"/>
                <a:cs typeface="DM Sans"/>
                <a:sym typeface="DM Sans"/>
              </a:rPr>
              <a:t>Entrega intermedia</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de tu Proyecto final</a:t>
            </a:r>
            <a:endParaRPr b="1" sz="4000">
              <a:solidFill>
                <a:schemeClr val="dk1"/>
              </a:solidFill>
              <a:highlight>
                <a:srgbClr val="EAFF6A"/>
              </a:highlight>
              <a:latin typeface="DM Sans"/>
              <a:ea typeface="DM Sans"/>
              <a:cs typeface="DM Sans"/>
              <a:sym typeface="DM Sans"/>
            </a:endParaRPr>
          </a:p>
        </p:txBody>
      </p:sp>
      <p:sp>
        <p:nvSpPr>
          <p:cNvPr id="730" name="Google Shape;730;p106"/>
          <p:cNvSpPr txBox="1"/>
          <p:nvPr/>
        </p:nvSpPr>
        <p:spPr>
          <a:xfrm>
            <a:off x="987300" y="2584350"/>
            <a:ext cx="71694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500">
                <a:solidFill>
                  <a:srgbClr val="999999"/>
                </a:solidFill>
                <a:latin typeface="DM Sans"/>
                <a:ea typeface="DM Sans"/>
                <a:cs typeface="DM Sans"/>
                <a:sym typeface="DM Sans"/>
              </a:rPr>
              <a:t>Deberán entregar en duplas de dos estudiantes la primera pre entrega de su proyecto final.Crearán la notebook de un análisis exploratorio de datos sobre un problema a resolver para una industria, negocio o proyecto personal. La notebook contendrá un informe que detalle tus hipótesis primarias y secundarias, el código utilizado para probarlas y su posible resolución. </a:t>
            </a:r>
            <a:endParaRPr sz="1500">
              <a:solidFill>
                <a:srgbClr val="999999"/>
              </a:solidFill>
              <a:latin typeface="DM Sans"/>
              <a:ea typeface="DM Sans"/>
              <a:cs typeface="DM Sans"/>
              <a:sym typeface="DM Sans"/>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grpSp>
        <p:nvGrpSpPr>
          <p:cNvPr id="735" name="Google Shape;735;p107"/>
          <p:cNvGrpSpPr/>
          <p:nvPr/>
        </p:nvGrpSpPr>
        <p:grpSpPr>
          <a:xfrm>
            <a:off x="457356" y="468297"/>
            <a:ext cx="431074" cy="431074"/>
            <a:chOff x="7208351" y="2467173"/>
            <a:chExt cx="738900" cy="738900"/>
          </a:xfrm>
        </p:grpSpPr>
        <p:sp>
          <p:nvSpPr>
            <p:cNvPr id="736" name="Google Shape;736;p107"/>
            <p:cNvSpPr/>
            <p:nvPr/>
          </p:nvSpPr>
          <p:spPr>
            <a:xfrm>
              <a:off x="7208351"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37" name="Google Shape;737;p107" title="ícono de entrega final"/>
            <p:cNvPicPr preferRelativeResize="0"/>
            <p:nvPr/>
          </p:nvPicPr>
          <p:blipFill>
            <a:blip r:embed="rId3">
              <a:alphaModFix/>
            </a:blip>
            <a:stretch>
              <a:fillRect/>
            </a:stretch>
          </p:blipFill>
          <p:spPr>
            <a:xfrm>
              <a:off x="7352500" y="2611301"/>
              <a:ext cx="450600" cy="450622"/>
            </a:xfrm>
            <a:prstGeom prst="rect">
              <a:avLst/>
            </a:prstGeom>
            <a:noFill/>
            <a:ln>
              <a:noFill/>
            </a:ln>
          </p:spPr>
        </p:pic>
      </p:grpSp>
      <p:sp>
        <p:nvSpPr>
          <p:cNvPr id="738" name="Google Shape;738;p107"/>
          <p:cNvSpPr txBox="1"/>
          <p:nvPr/>
        </p:nvSpPr>
        <p:spPr>
          <a:xfrm>
            <a:off x="501450" y="1081750"/>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Primera entrega</a:t>
            </a:r>
            <a:endParaRPr b="1" sz="4000">
              <a:solidFill>
                <a:schemeClr val="dk1"/>
              </a:solidFill>
              <a:latin typeface="DM Sans"/>
              <a:ea typeface="DM Sans"/>
              <a:cs typeface="DM Sans"/>
              <a:sym typeface="DM Sans"/>
            </a:endParaRPr>
          </a:p>
        </p:txBody>
      </p:sp>
      <p:pic>
        <p:nvPicPr>
          <p:cNvPr id="739" name="Google Shape;739;p107"/>
          <p:cNvPicPr preferRelativeResize="0"/>
          <p:nvPr/>
        </p:nvPicPr>
        <p:blipFill>
          <a:blip r:embed="rId4">
            <a:alphaModFix/>
          </a:blip>
          <a:stretch>
            <a:fillRect/>
          </a:stretch>
        </p:blipFill>
        <p:spPr>
          <a:xfrm>
            <a:off x="7811413" y="4692275"/>
            <a:ext cx="1150750" cy="267575"/>
          </a:xfrm>
          <a:prstGeom prst="rect">
            <a:avLst/>
          </a:prstGeom>
          <a:noFill/>
          <a:ln>
            <a:noFill/>
          </a:ln>
        </p:spPr>
      </p:pic>
      <p:sp>
        <p:nvSpPr>
          <p:cNvPr id="740" name="Google Shape;740;p107"/>
          <p:cNvSpPr txBox="1"/>
          <p:nvPr/>
        </p:nvSpPr>
        <p:spPr>
          <a:xfrm>
            <a:off x="930550" y="468275"/>
            <a:ext cx="3199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ENTREGA DEL PROYECTO FINAL</a:t>
            </a:r>
            <a:endParaRPr>
              <a:latin typeface="DM Sans"/>
              <a:ea typeface="DM Sans"/>
              <a:cs typeface="DM Sans"/>
              <a:sym typeface="DM Sans"/>
            </a:endParaRPr>
          </a:p>
        </p:txBody>
      </p:sp>
      <p:sp>
        <p:nvSpPr>
          <p:cNvPr id="741" name="Google Shape;741;p107"/>
          <p:cNvSpPr txBox="1"/>
          <p:nvPr/>
        </p:nvSpPr>
        <p:spPr>
          <a:xfrm>
            <a:off x="4527575" y="1908175"/>
            <a:ext cx="3834600" cy="274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Deberá contener</a:t>
            </a:r>
            <a:endParaRPr b="1" sz="1350">
              <a:latin typeface="DM Sans"/>
              <a:ea typeface="DM Sans"/>
              <a:cs typeface="DM Sans"/>
              <a:sym typeface="DM Sans"/>
            </a:endParaRPr>
          </a:p>
          <a:p>
            <a:pPr indent="0" lvl="0" marL="0" rtl="0" algn="l">
              <a:lnSpc>
                <a:spcPct val="30000"/>
              </a:lnSpc>
              <a:spcBef>
                <a:spcPts val="0"/>
              </a:spcBef>
              <a:spcAft>
                <a:spcPts val="0"/>
              </a:spcAft>
              <a:buNone/>
            </a:pPr>
            <a:r>
              <a:t/>
            </a:r>
            <a:endParaRPr b="1" sz="1350">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Abstracto con motivación y audiencia: Descripción de lo que lo motiva a analizar los datos elegidos y que tipo de audiencia se podrá beneficiar de este análisis </a:t>
            </a:r>
            <a:endParaRPr sz="1350">
              <a:solidFill>
                <a:srgbClr val="999999"/>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Preguntas/Hipótesis que queremos responder mediante el análisis de datos</a:t>
            </a:r>
            <a:endParaRPr sz="1350">
              <a:solidFill>
                <a:srgbClr val="999999"/>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Análisis Exploratorio de datos (EDA): Análisis descriptivo de los datos mediante visualizaciones usando el análisis de datos</a:t>
            </a:r>
            <a:endParaRPr sz="1350">
              <a:solidFill>
                <a:srgbClr val="999999"/>
              </a:solidFill>
              <a:latin typeface="DM Sans"/>
              <a:ea typeface="DM Sans"/>
              <a:cs typeface="DM Sans"/>
              <a:sym typeface="DM Sans"/>
            </a:endParaRPr>
          </a:p>
        </p:txBody>
      </p:sp>
      <p:sp>
        <p:nvSpPr>
          <p:cNvPr id="742" name="Google Shape;742;p107"/>
          <p:cNvSpPr txBox="1"/>
          <p:nvPr/>
        </p:nvSpPr>
        <p:spPr>
          <a:xfrm>
            <a:off x="457350" y="1908175"/>
            <a:ext cx="3834600" cy="2697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latin typeface="DM Sans"/>
                <a:ea typeface="DM Sans"/>
                <a:cs typeface="DM Sans"/>
                <a:sym typeface="DM Sans"/>
              </a:rPr>
              <a:t>Objetivos generales</a:t>
            </a:r>
            <a:endParaRPr b="1" sz="1350">
              <a:latin typeface="DM Sans"/>
              <a:ea typeface="DM Sans"/>
              <a:cs typeface="DM Sans"/>
              <a:sym typeface="DM Sans"/>
            </a:endParaRPr>
          </a:p>
          <a:p>
            <a:pPr indent="0" lvl="0" marL="0" rtl="0" algn="l">
              <a:lnSpc>
                <a:spcPct val="30000"/>
              </a:lnSpc>
              <a:spcBef>
                <a:spcPts val="0"/>
              </a:spcBef>
              <a:spcAft>
                <a:spcPts val="0"/>
              </a:spcAft>
              <a:buNone/>
            </a:pPr>
            <a:r>
              <a:t/>
            </a:r>
            <a:endParaRPr b="1" sz="1350">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Estructurar un problema en función de múltiples, pero simple preguntas/hipotesis a responder</a:t>
            </a:r>
            <a:endParaRPr sz="1350">
              <a:solidFill>
                <a:srgbClr val="999999"/>
              </a:solidFill>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Analizar datos tabulares /e.g excel, csv, etc) usando Python</a:t>
            </a:r>
            <a:endParaRPr sz="1350">
              <a:solidFill>
                <a:srgbClr val="999999"/>
              </a:solidFill>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Utilizar modelos de Machine Learning con Python</a:t>
            </a:r>
            <a:endParaRPr sz="1350">
              <a:solidFill>
                <a:srgbClr val="999999"/>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latin typeface="DM Sans"/>
              <a:ea typeface="DM Sans"/>
              <a:cs typeface="DM Sans"/>
              <a:sym typeface="DM Sans"/>
            </a:endParaRPr>
          </a:p>
          <a:p>
            <a:pPr indent="0" lvl="0" marL="0" rtl="0" algn="l">
              <a:lnSpc>
                <a:spcPct val="100000"/>
              </a:lnSpc>
              <a:spcBef>
                <a:spcPts val="0"/>
              </a:spcBef>
              <a:spcAft>
                <a:spcPts val="0"/>
              </a:spcAft>
              <a:buNone/>
            </a:pPr>
            <a:r>
              <a:rPr b="1" lang="es" sz="1350">
                <a:latin typeface="DM Sans"/>
                <a:ea typeface="DM Sans"/>
                <a:cs typeface="DM Sans"/>
                <a:sym typeface="DM Sans"/>
              </a:rPr>
              <a:t>Se debe entregar</a:t>
            </a:r>
            <a:endParaRPr b="1" sz="1350">
              <a:latin typeface="DM Sans"/>
              <a:ea typeface="DM Sans"/>
              <a:cs typeface="DM Sans"/>
              <a:sym typeface="DM Sans"/>
            </a:endParaRPr>
          </a:p>
          <a:p>
            <a:pPr indent="0" lvl="0" marL="0" rtl="0" algn="l">
              <a:lnSpc>
                <a:spcPct val="30000"/>
              </a:lnSpc>
              <a:spcBef>
                <a:spcPts val="0"/>
              </a:spcBef>
              <a:spcAft>
                <a:spcPts val="0"/>
              </a:spcAft>
              <a:buNone/>
            </a:pPr>
            <a:r>
              <a:t/>
            </a:r>
            <a:endParaRPr b="1" sz="1350">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Jupyter Notebook</a:t>
            </a:r>
            <a:endParaRPr sz="1350" u="sng">
              <a:solidFill>
                <a:srgbClr val="83AEFB"/>
              </a:solidFill>
              <a:latin typeface="DM Sans"/>
              <a:ea typeface="DM Sans"/>
              <a:cs typeface="DM Sans"/>
              <a:sym typeface="DM Sans"/>
            </a:endParaRPr>
          </a:p>
        </p:txBody>
      </p:sp>
      <p:sp>
        <p:nvSpPr>
          <p:cNvPr id="743" name="Google Shape;743;p107"/>
          <p:cNvSpPr/>
          <p:nvPr/>
        </p:nvSpPr>
        <p:spPr>
          <a:xfrm>
            <a:off x="636450" y="838675"/>
            <a:ext cx="8036700" cy="606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grpSp>
        <p:nvGrpSpPr>
          <p:cNvPr id="748" name="Google Shape;748;p108"/>
          <p:cNvGrpSpPr/>
          <p:nvPr/>
        </p:nvGrpSpPr>
        <p:grpSpPr>
          <a:xfrm>
            <a:off x="457356" y="468297"/>
            <a:ext cx="431074" cy="431074"/>
            <a:chOff x="7208351" y="2467173"/>
            <a:chExt cx="738900" cy="738900"/>
          </a:xfrm>
        </p:grpSpPr>
        <p:sp>
          <p:nvSpPr>
            <p:cNvPr id="749" name="Google Shape;749;p108"/>
            <p:cNvSpPr/>
            <p:nvPr/>
          </p:nvSpPr>
          <p:spPr>
            <a:xfrm>
              <a:off x="7208351"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50" name="Google Shape;750;p108" title="ícono de entrega final"/>
            <p:cNvPicPr preferRelativeResize="0"/>
            <p:nvPr/>
          </p:nvPicPr>
          <p:blipFill>
            <a:blip r:embed="rId3">
              <a:alphaModFix/>
            </a:blip>
            <a:stretch>
              <a:fillRect/>
            </a:stretch>
          </p:blipFill>
          <p:spPr>
            <a:xfrm>
              <a:off x="7352500" y="2611301"/>
              <a:ext cx="450600" cy="450622"/>
            </a:xfrm>
            <a:prstGeom prst="rect">
              <a:avLst/>
            </a:prstGeom>
            <a:noFill/>
            <a:ln>
              <a:noFill/>
            </a:ln>
          </p:spPr>
        </p:pic>
      </p:grpSp>
      <p:sp>
        <p:nvSpPr>
          <p:cNvPr id="751" name="Google Shape;751;p108"/>
          <p:cNvSpPr txBox="1"/>
          <p:nvPr/>
        </p:nvSpPr>
        <p:spPr>
          <a:xfrm>
            <a:off x="501450" y="1081750"/>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Primera entrega</a:t>
            </a:r>
            <a:endParaRPr b="1" sz="4000">
              <a:solidFill>
                <a:schemeClr val="dk1"/>
              </a:solidFill>
              <a:latin typeface="DM Sans"/>
              <a:ea typeface="DM Sans"/>
              <a:cs typeface="DM Sans"/>
              <a:sym typeface="DM Sans"/>
            </a:endParaRPr>
          </a:p>
        </p:txBody>
      </p:sp>
      <p:pic>
        <p:nvPicPr>
          <p:cNvPr id="752" name="Google Shape;752;p108"/>
          <p:cNvPicPr preferRelativeResize="0"/>
          <p:nvPr/>
        </p:nvPicPr>
        <p:blipFill>
          <a:blip r:embed="rId4">
            <a:alphaModFix/>
          </a:blip>
          <a:stretch>
            <a:fillRect/>
          </a:stretch>
        </p:blipFill>
        <p:spPr>
          <a:xfrm>
            <a:off x="7811413" y="4692275"/>
            <a:ext cx="1150750" cy="267575"/>
          </a:xfrm>
          <a:prstGeom prst="rect">
            <a:avLst/>
          </a:prstGeom>
          <a:noFill/>
          <a:ln>
            <a:noFill/>
          </a:ln>
        </p:spPr>
      </p:pic>
      <p:sp>
        <p:nvSpPr>
          <p:cNvPr id="753" name="Google Shape;753;p108"/>
          <p:cNvSpPr txBox="1"/>
          <p:nvPr/>
        </p:nvSpPr>
        <p:spPr>
          <a:xfrm>
            <a:off x="930550" y="468275"/>
            <a:ext cx="3199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ENTREGA DEL PROYECTO FINAL</a:t>
            </a:r>
            <a:endParaRPr>
              <a:latin typeface="DM Sans"/>
              <a:ea typeface="DM Sans"/>
              <a:cs typeface="DM Sans"/>
              <a:sym typeface="DM Sans"/>
            </a:endParaRPr>
          </a:p>
        </p:txBody>
      </p:sp>
      <p:sp>
        <p:nvSpPr>
          <p:cNvPr id="754" name="Google Shape;754;p108"/>
          <p:cNvSpPr txBox="1"/>
          <p:nvPr/>
        </p:nvSpPr>
        <p:spPr>
          <a:xfrm>
            <a:off x="561500" y="1820650"/>
            <a:ext cx="3834600" cy="228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Formato</a:t>
            </a:r>
            <a:endParaRPr b="1" sz="1350">
              <a:latin typeface="DM Sans"/>
              <a:ea typeface="DM Sans"/>
              <a:cs typeface="DM Sans"/>
              <a:sym typeface="DM Sans"/>
            </a:endParaRPr>
          </a:p>
          <a:p>
            <a:pPr indent="0" lvl="0" marL="0" rtl="0" algn="l">
              <a:lnSpc>
                <a:spcPct val="30000"/>
              </a:lnSpc>
              <a:spcBef>
                <a:spcPts val="0"/>
              </a:spcBef>
              <a:spcAft>
                <a:spcPts val="0"/>
              </a:spcAft>
              <a:buNone/>
            </a:pPr>
            <a:r>
              <a:t/>
            </a:r>
            <a:endParaRPr b="1" sz="1350">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Link a repositorio de Github o documento de Jupyter.</a:t>
            </a:r>
            <a:endParaRPr sz="1350">
              <a:solidFill>
                <a:srgbClr val="999999"/>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El archivo debe tener el nombre “ProyectoFinal+Apellido”. </a:t>
            </a:r>
            <a:endParaRPr sz="1350">
              <a:solidFill>
                <a:srgbClr val="999999"/>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latin typeface="DM Sans"/>
              <a:ea typeface="DM Sans"/>
              <a:cs typeface="DM Sans"/>
              <a:sym typeface="DM Sans"/>
            </a:endParaRPr>
          </a:p>
          <a:p>
            <a:pPr indent="0" lvl="0" marL="0" rtl="0" algn="l">
              <a:lnSpc>
                <a:spcPct val="100000"/>
              </a:lnSpc>
              <a:spcBef>
                <a:spcPts val="0"/>
              </a:spcBef>
              <a:spcAft>
                <a:spcPts val="0"/>
              </a:spcAft>
              <a:buNone/>
            </a:pPr>
            <a:r>
              <a:rPr b="1" lang="es" sz="1350">
                <a:latin typeface="DM Sans"/>
                <a:ea typeface="DM Sans"/>
                <a:cs typeface="DM Sans"/>
                <a:sym typeface="DM Sans"/>
              </a:rPr>
              <a:t>Sugerencias</a:t>
            </a:r>
            <a:endParaRPr b="1" sz="1350">
              <a:latin typeface="DM Sans"/>
              <a:ea typeface="DM Sans"/>
              <a:cs typeface="DM Sans"/>
              <a:sym typeface="DM Sans"/>
            </a:endParaRPr>
          </a:p>
          <a:p>
            <a:pPr indent="0" lvl="0" marL="0" rtl="0" algn="l">
              <a:lnSpc>
                <a:spcPct val="30000"/>
              </a:lnSpc>
              <a:spcBef>
                <a:spcPts val="0"/>
              </a:spcBef>
              <a:spcAft>
                <a:spcPts val="0"/>
              </a:spcAft>
              <a:buNone/>
            </a:pPr>
            <a:r>
              <a:t/>
            </a:r>
            <a:endParaRPr b="1" sz="1350">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rgbClr val="999999"/>
                </a:solidFill>
                <a:latin typeface="DM Sans"/>
                <a:ea typeface="DM Sans"/>
                <a:cs typeface="DM Sans"/>
                <a:sym typeface="DM Sans"/>
              </a:rPr>
              <a:t>Las entregas se harán de forma individual en la plataforma.</a:t>
            </a:r>
            <a:endParaRPr sz="1350">
              <a:solidFill>
                <a:srgbClr val="999999"/>
              </a:solidFill>
              <a:latin typeface="DM Sans"/>
              <a:ea typeface="DM Sans"/>
              <a:cs typeface="DM Sans"/>
              <a:sym typeface="DM Sans"/>
            </a:endParaRPr>
          </a:p>
        </p:txBody>
      </p:sp>
      <p:sp>
        <p:nvSpPr>
          <p:cNvPr id="755" name="Google Shape;755;p108"/>
          <p:cNvSpPr/>
          <p:nvPr/>
        </p:nvSpPr>
        <p:spPr>
          <a:xfrm>
            <a:off x="636450" y="838675"/>
            <a:ext cx="8036700" cy="606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109"/>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¿Preguntas?</a:t>
            </a:r>
            <a:endParaRPr b="1" sz="4000">
              <a:solidFill>
                <a:srgbClr val="EAFF6A"/>
              </a:solidFill>
              <a:latin typeface="DM Sans"/>
              <a:ea typeface="DM Sans"/>
              <a:cs typeface="DM Sans"/>
              <a:sym typeface="DM Sans"/>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110"/>
          <p:cNvSpPr txBox="1"/>
          <p:nvPr/>
        </p:nvSpPr>
        <p:spPr>
          <a:xfrm>
            <a:off x="501450" y="17082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CLASE N°15</a:t>
            </a:r>
            <a:endParaRPr>
              <a:latin typeface="DM Sans"/>
              <a:ea typeface="DM Sans"/>
              <a:cs typeface="DM Sans"/>
              <a:sym typeface="DM Sans"/>
            </a:endParaRPr>
          </a:p>
        </p:txBody>
      </p:sp>
      <p:sp>
        <p:nvSpPr>
          <p:cNvPr id="766" name="Google Shape;766;p110"/>
          <p:cNvSpPr txBox="1"/>
          <p:nvPr/>
        </p:nvSpPr>
        <p:spPr>
          <a:xfrm>
            <a:off x="501450" y="52482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Glosario</a:t>
            </a:r>
            <a:endParaRPr b="1" sz="4000">
              <a:solidFill>
                <a:schemeClr val="dk1"/>
              </a:solidFill>
              <a:latin typeface="DM Sans"/>
              <a:ea typeface="DM Sans"/>
              <a:cs typeface="DM Sans"/>
              <a:sym typeface="DM Sans"/>
            </a:endParaRPr>
          </a:p>
        </p:txBody>
      </p:sp>
      <p:sp>
        <p:nvSpPr>
          <p:cNvPr id="767" name="Google Shape;767;p110"/>
          <p:cNvSpPr txBox="1"/>
          <p:nvPr/>
        </p:nvSpPr>
        <p:spPr>
          <a:xfrm>
            <a:off x="501450" y="1168750"/>
            <a:ext cx="4054200" cy="349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Aprendizaje No Supervisado: </a:t>
            </a:r>
            <a:r>
              <a:rPr lang="es" sz="1350">
                <a:solidFill>
                  <a:schemeClr val="dk1"/>
                </a:solidFill>
                <a:latin typeface="DM Sans"/>
                <a:ea typeface="DM Sans"/>
                <a:cs typeface="DM Sans"/>
                <a:sym typeface="DM Sans"/>
              </a:rPr>
              <a:t>subcategoría del aprendizaje automático y la inteligencia artificial que cuenta con NO datos etiquetados para encontrar patrones ocultos en los datos</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Problemas de clustering: </a:t>
            </a:r>
            <a:r>
              <a:rPr lang="es" sz="1350">
                <a:solidFill>
                  <a:schemeClr val="dk1"/>
                </a:solidFill>
                <a:latin typeface="DM Sans"/>
                <a:ea typeface="DM Sans"/>
                <a:cs typeface="DM Sans"/>
                <a:sym typeface="DM Sans"/>
              </a:rPr>
              <a:t>son aquellos donde se busca encontrar grupos similares minimizando la varianza inter cluster y maximizando la varianza entre cluste</a:t>
            </a:r>
            <a:r>
              <a:rPr lang="es" sz="1350">
                <a:solidFill>
                  <a:schemeClr val="dk1"/>
                </a:solidFill>
                <a:latin typeface="DM Sans"/>
                <a:ea typeface="DM Sans"/>
                <a:cs typeface="DM Sans"/>
                <a:sym typeface="DM Sans"/>
              </a:rPr>
              <a:t>r </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Problema de reducción de dimensionalidad: </a:t>
            </a:r>
            <a:r>
              <a:rPr lang="es" sz="1350">
                <a:solidFill>
                  <a:schemeClr val="dk1"/>
                </a:solidFill>
                <a:latin typeface="DM Sans"/>
                <a:ea typeface="DM Sans"/>
                <a:cs typeface="DM Sans"/>
                <a:sym typeface="DM Sans"/>
              </a:rPr>
              <a:t>son aquellos donde se busca encontrar proyecciones de las variables originales para entender mejor las asociaciones entre individuos y variables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2000"/>
              <a:buFont typeface="Arial"/>
              <a:buNone/>
            </a:pPr>
            <a:r>
              <a:t/>
            </a:r>
            <a:endParaRPr b="1" sz="1350">
              <a:solidFill>
                <a:schemeClr val="dk1"/>
              </a:solidFill>
              <a:highlight>
                <a:srgbClr val="EAFF6A"/>
              </a:highlight>
              <a:latin typeface="DM Sans"/>
              <a:ea typeface="DM Sans"/>
              <a:cs typeface="DM Sans"/>
              <a:sym typeface="DM Sans"/>
            </a:endParaRPr>
          </a:p>
        </p:txBody>
      </p:sp>
      <p:sp>
        <p:nvSpPr>
          <p:cNvPr id="768" name="Google Shape;768;p110"/>
          <p:cNvSpPr txBox="1"/>
          <p:nvPr/>
        </p:nvSpPr>
        <p:spPr>
          <a:xfrm>
            <a:off x="4555675" y="1168750"/>
            <a:ext cx="4368000" cy="445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One Hot Encoding: </a:t>
            </a:r>
            <a:r>
              <a:rPr lang="es" sz="1350">
                <a:solidFill>
                  <a:schemeClr val="dk1"/>
                </a:solidFill>
                <a:latin typeface="DM Sans"/>
                <a:ea typeface="DM Sans"/>
                <a:cs typeface="DM Sans"/>
                <a:sym typeface="DM Sans"/>
              </a:rPr>
              <a:t>técnica de discretización de variables categóricas, bastante útil cuando se tienen pocas categoŕias, se le conoce también como crear variables dummy</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Label Encoder:</a:t>
            </a:r>
            <a:r>
              <a:rPr lang="es" sz="1350">
                <a:solidFill>
                  <a:schemeClr val="dk1"/>
                </a:solidFill>
                <a:latin typeface="DM Sans"/>
                <a:ea typeface="DM Sans"/>
                <a:cs typeface="DM Sans"/>
                <a:sym typeface="DM Sans"/>
              </a:rPr>
              <a:t> técnica de discretización de variables categóricas, bastante útil cuando se tienen muchas categorías.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Tipos de algoritmos de clustering: </a:t>
            </a:r>
            <a:r>
              <a:rPr lang="es" sz="1350">
                <a:solidFill>
                  <a:schemeClr val="dk1"/>
                </a:solidFill>
                <a:latin typeface="DM Sans"/>
                <a:ea typeface="DM Sans"/>
                <a:cs typeface="DM Sans"/>
                <a:sym typeface="DM Sans"/>
              </a:rPr>
              <a:t>existen varias opciones (utilizando particiones, jerarquías, densidad, mapas o modelos) pero las técnicas más comunes con K-means (particiones), clustering aglomerativo (jerárquico) y DBSCAN (densidad).</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Reglas de asociación: </a:t>
            </a:r>
            <a:r>
              <a:rPr lang="es" sz="1350">
                <a:solidFill>
                  <a:schemeClr val="dk1"/>
                </a:solidFill>
                <a:latin typeface="DM Sans"/>
                <a:ea typeface="DM Sans"/>
                <a:cs typeface="DM Sans"/>
                <a:sym typeface="DM Sans"/>
              </a:rPr>
              <a:t>entendimiento de antecedentes y consecuentes analizados por medio de relaciones causales</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20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2000"/>
              <a:buFont typeface="Arial"/>
              <a:buNone/>
            </a:pPr>
            <a:r>
              <a:t/>
            </a:r>
            <a:endParaRPr b="1" sz="1350">
              <a:solidFill>
                <a:schemeClr val="dk1"/>
              </a:solidFill>
              <a:highlight>
                <a:srgbClr val="EAFF6A"/>
              </a:highlight>
              <a:latin typeface="DM Sans"/>
              <a:ea typeface="DM Sans"/>
              <a:cs typeface="DM Sans"/>
              <a:sym typeface="DM Sans"/>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111"/>
          <p:cNvSpPr txBox="1"/>
          <p:nvPr/>
        </p:nvSpPr>
        <p:spPr>
          <a:xfrm>
            <a:off x="1461300" y="2208625"/>
            <a:ext cx="6221400" cy="1639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3500">
                <a:solidFill>
                  <a:schemeClr val="dk1"/>
                </a:solidFill>
                <a:highlight>
                  <a:srgbClr val="EAFF6A"/>
                </a:highlight>
                <a:latin typeface="DM Sans"/>
                <a:ea typeface="DM Sans"/>
                <a:cs typeface="DM Sans"/>
                <a:sym typeface="DM Sans"/>
              </a:rPr>
              <a:t>¿Aún quieres conocer más?</a:t>
            </a:r>
            <a:endParaRPr b="1" sz="3500">
              <a:solidFill>
                <a:schemeClr val="dk1"/>
              </a:solidFill>
              <a:highlight>
                <a:srgbClr val="EAFF6A"/>
              </a:highlight>
              <a:latin typeface="DM Sans"/>
              <a:ea typeface="DM Sans"/>
              <a:cs typeface="DM Sans"/>
              <a:sym typeface="DM Sans"/>
            </a:endParaRPr>
          </a:p>
          <a:p>
            <a:pPr indent="0" lvl="0" marL="0" rtl="0" algn="ctr">
              <a:lnSpc>
                <a:spcPct val="90000"/>
              </a:lnSpc>
              <a:spcBef>
                <a:spcPts val="0"/>
              </a:spcBef>
              <a:spcAft>
                <a:spcPts val="0"/>
              </a:spcAft>
              <a:buNone/>
            </a:pPr>
            <a:r>
              <a:rPr b="1" lang="es" sz="3500">
                <a:solidFill>
                  <a:schemeClr val="dk1"/>
                </a:solidFill>
                <a:latin typeface="DM Sans"/>
                <a:ea typeface="DM Sans"/>
                <a:cs typeface="DM Sans"/>
                <a:sym typeface="DM Sans"/>
              </a:rPr>
              <a:t>Te recomendamos el siguiente material</a:t>
            </a:r>
            <a:endParaRPr b="1" sz="3500">
              <a:solidFill>
                <a:schemeClr val="dk1"/>
              </a:solidFill>
              <a:latin typeface="DM Sans"/>
              <a:ea typeface="DM Sans"/>
              <a:cs typeface="DM Sans"/>
              <a:sym typeface="DM Sans"/>
            </a:endParaRPr>
          </a:p>
        </p:txBody>
      </p:sp>
      <p:grpSp>
        <p:nvGrpSpPr>
          <p:cNvPr id="774" name="Google Shape;774;p111"/>
          <p:cNvGrpSpPr/>
          <p:nvPr/>
        </p:nvGrpSpPr>
        <p:grpSpPr>
          <a:xfrm>
            <a:off x="4202550" y="994173"/>
            <a:ext cx="738900" cy="738900"/>
            <a:chOff x="4202550" y="994173"/>
            <a:chExt cx="738900" cy="738900"/>
          </a:xfrm>
        </p:grpSpPr>
        <p:sp>
          <p:nvSpPr>
            <p:cNvPr id="775" name="Google Shape;775;p111"/>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pic>
          <p:nvPicPr>
            <p:cNvPr id="776" name="Google Shape;776;p111" title="ícono de material ampliado"/>
            <p:cNvPicPr preferRelativeResize="0"/>
            <p:nvPr/>
          </p:nvPicPr>
          <p:blipFill>
            <a:blip r:embed="rId3">
              <a:alphaModFix/>
            </a:blip>
            <a:stretch>
              <a:fillRect/>
            </a:stretch>
          </p:blipFill>
          <p:spPr>
            <a:xfrm>
              <a:off x="4346688" y="1138325"/>
              <a:ext cx="450600" cy="450600"/>
            </a:xfrm>
            <a:prstGeom prst="rect">
              <a:avLst/>
            </a:prstGeom>
            <a:noFill/>
            <a:ln>
              <a:noFill/>
            </a:ln>
          </p:spPr>
        </p:pic>
      </p:gr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112"/>
          <p:cNvSpPr txBox="1"/>
          <p:nvPr/>
        </p:nvSpPr>
        <p:spPr>
          <a:xfrm>
            <a:off x="501450" y="899375"/>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Recursos multimedia</a:t>
            </a:r>
            <a:endParaRPr b="1" sz="4000">
              <a:solidFill>
                <a:schemeClr val="dk1"/>
              </a:solidFill>
              <a:latin typeface="DM Sans"/>
              <a:ea typeface="DM Sans"/>
              <a:cs typeface="DM Sans"/>
              <a:sym typeface="DM Sans"/>
            </a:endParaRPr>
          </a:p>
        </p:txBody>
      </p:sp>
      <p:grpSp>
        <p:nvGrpSpPr>
          <p:cNvPr id="782" name="Google Shape;782;p112"/>
          <p:cNvGrpSpPr/>
          <p:nvPr/>
        </p:nvGrpSpPr>
        <p:grpSpPr>
          <a:xfrm>
            <a:off x="457358" y="468285"/>
            <a:ext cx="431074" cy="431074"/>
            <a:chOff x="4202550" y="994173"/>
            <a:chExt cx="738900" cy="738900"/>
          </a:xfrm>
        </p:grpSpPr>
        <p:sp>
          <p:nvSpPr>
            <p:cNvPr id="783" name="Google Shape;783;p112"/>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pic>
          <p:nvPicPr>
            <p:cNvPr id="784" name="Google Shape;784;p112" title="ícono de material ampliado"/>
            <p:cNvPicPr preferRelativeResize="0"/>
            <p:nvPr/>
          </p:nvPicPr>
          <p:blipFill>
            <a:blip r:embed="rId3">
              <a:alphaModFix/>
            </a:blip>
            <a:stretch>
              <a:fillRect/>
            </a:stretch>
          </p:blipFill>
          <p:spPr>
            <a:xfrm>
              <a:off x="4346688" y="1138325"/>
              <a:ext cx="450600" cy="450600"/>
            </a:xfrm>
            <a:prstGeom prst="rect">
              <a:avLst/>
            </a:prstGeom>
            <a:noFill/>
            <a:ln>
              <a:noFill/>
            </a:ln>
          </p:spPr>
        </p:pic>
      </p:grpSp>
      <p:sp>
        <p:nvSpPr>
          <p:cNvPr id="785" name="Google Shape;785;p112"/>
          <p:cNvSpPr txBox="1"/>
          <p:nvPr/>
        </p:nvSpPr>
        <p:spPr>
          <a:xfrm>
            <a:off x="930550" y="468275"/>
            <a:ext cx="3199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MATERIAL AMPLIADO</a:t>
            </a:r>
            <a:endParaRPr>
              <a:latin typeface="DM Sans"/>
              <a:ea typeface="DM Sans"/>
              <a:cs typeface="DM Sans"/>
              <a:sym typeface="DM Sans"/>
            </a:endParaRPr>
          </a:p>
        </p:txBody>
      </p:sp>
      <p:sp>
        <p:nvSpPr>
          <p:cNvPr id="786" name="Google Shape;786;p112"/>
          <p:cNvSpPr txBox="1"/>
          <p:nvPr/>
        </p:nvSpPr>
        <p:spPr>
          <a:xfrm>
            <a:off x="559000" y="4675925"/>
            <a:ext cx="7056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100">
                <a:solidFill>
                  <a:srgbClr val="999999"/>
                </a:solidFill>
                <a:latin typeface="DM Sans"/>
                <a:ea typeface="DM Sans"/>
                <a:cs typeface="DM Sans"/>
                <a:sym typeface="DM Sans"/>
              </a:rPr>
              <a:t>Disponible en nuestro repositorio.</a:t>
            </a:r>
            <a:endParaRPr i="1" sz="1100" u="sng">
              <a:solidFill>
                <a:srgbClr val="83AEFB"/>
              </a:solidFill>
              <a:latin typeface="DM Sans"/>
              <a:ea typeface="DM Sans"/>
              <a:cs typeface="DM Sans"/>
              <a:sym typeface="DM Sans"/>
            </a:endParaRPr>
          </a:p>
        </p:txBody>
      </p:sp>
      <p:sp>
        <p:nvSpPr>
          <p:cNvPr id="787" name="Google Shape;787;p112"/>
          <p:cNvSpPr txBox="1"/>
          <p:nvPr/>
        </p:nvSpPr>
        <p:spPr>
          <a:xfrm>
            <a:off x="457350" y="1725800"/>
            <a:ext cx="6520500" cy="1388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latin typeface="DM Sans"/>
                <a:ea typeface="DM Sans"/>
                <a:cs typeface="DM Sans"/>
                <a:sym typeface="DM Sans"/>
              </a:rPr>
              <a:t>Título</a:t>
            </a:r>
            <a:endParaRPr b="1" sz="1350">
              <a:latin typeface="DM Sans"/>
              <a:ea typeface="DM Sans"/>
              <a:cs typeface="DM Sans"/>
              <a:sym typeface="DM Sans"/>
            </a:endParaRPr>
          </a:p>
          <a:p>
            <a:pPr indent="0" lvl="0" marL="0" rtl="0" algn="l">
              <a:lnSpc>
                <a:spcPct val="30000"/>
              </a:lnSpc>
              <a:spcBef>
                <a:spcPts val="0"/>
              </a:spcBef>
              <a:spcAft>
                <a:spcPts val="0"/>
              </a:spcAft>
              <a:buNone/>
            </a:pPr>
            <a:r>
              <a:t/>
            </a:r>
            <a:endParaRPr b="1" sz="1350">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u="sng">
                <a:solidFill>
                  <a:srgbClr val="83AEFB"/>
                </a:solidFill>
                <a:latin typeface="DM Sans"/>
                <a:ea typeface="DM Sans"/>
                <a:cs typeface="DM Sans"/>
                <a:sym typeface="DM Sans"/>
              </a:rPr>
              <a:t>Reducción de la dimensionalidad. Aprendé IA  | aprendeia.com </a:t>
            </a:r>
            <a:endParaRPr sz="1350" u="sng">
              <a:solidFill>
                <a:srgbClr val="83AEFB"/>
              </a:solidFill>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u="sng">
                <a:solidFill>
                  <a:srgbClr val="83AEFB"/>
                </a:solidFill>
                <a:latin typeface="DM Sans"/>
                <a:ea typeface="DM Sans"/>
                <a:cs typeface="DM Sans"/>
                <a:sym typeface="DM Sans"/>
              </a:rPr>
              <a:t>Reducción de la dimensionalidad | interactivechaos.com </a:t>
            </a:r>
            <a:endParaRPr sz="1350" u="sng">
              <a:solidFill>
                <a:srgbClr val="83AEFB"/>
              </a:solidFill>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u="sng">
                <a:solidFill>
                  <a:srgbClr val="83AEFB"/>
                </a:solidFill>
                <a:latin typeface="DM Sans"/>
                <a:ea typeface="DM Sans"/>
                <a:cs typeface="DM Sans"/>
                <a:sym typeface="DM Sans"/>
              </a:rPr>
              <a:t>La maldición de la dimensión en Machine Learning | iartificial.net </a:t>
            </a:r>
            <a:endParaRPr sz="1350" u="sng">
              <a:solidFill>
                <a:srgbClr val="83AEFB"/>
              </a:solidFill>
              <a:latin typeface="DM Sans"/>
              <a:ea typeface="DM Sans"/>
              <a:cs typeface="DM Sans"/>
              <a:sym typeface="DM Sans"/>
            </a:endParaRPr>
          </a:p>
          <a:p>
            <a:pPr indent="0" lvl="0" marL="0" rtl="0" algn="l">
              <a:spcBef>
                <a:spcPts val="800"/>
              </a:spcBef>
              <a:spcAft>
                <a:spcPts val="0"/>
              </a:spcAft>
              <a:buClr>
                <a:schemeClr val="dk1"/>
              </a:buClr>
              <a:buSzPts val="1100"/>
              <a:buFont typeface="Arial"/>
              <a:buNone/>
            </a:pPr>
            <a:r>
              <a:t/>
            </a:r>
            <a:endParaRPr b="1" sz="1350">
              <a:solidFill>
                <a:srgbClr val="999999"/>
              </a:solidFill>
              <a:latin typeface="DM Sans"/>
              <a:ea typeface="DM Sans"/>
              <a:cs typeface="DM Sans"/>
              <a:sym typeface="DM Sans"/>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113"/>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s" sz="4000">
                <a:solidFill>
                  <a:srgbClr val="EAFF6A"/>
                </a:solidFill>
                <a:latin typeface="DM Sans"/>
                <a:ea typeface="DM Sans"/>
                <a:cs typeface="DM Sans"/>
                <a:sym typeface="DM Sans"/>
              </a:rPr>
              <a:t>Resumen</a:t>
            </a:r>
            <a:r>
              <a:rPr b="1" lang="es" sz="4000">
                <a:solidFill>
                  <a:srgbClr val="DEFC52"/>
                </a:solidFill>
                <a:latin typeface="DM Sans"/>
                <a:ea typeface="DM Sans"/>
                <a:cs typeface="DM Sans"/>
                <a:sym typeface="DM Sans"/>
              </a:rPr>
              <a:t> </a:t>
            </a:r>
            <a:endParaRPr b="1" sz="4000">
              <a:solidFill>
                <a:srgbClr val="DEFC52"/>
              </a:solidFill>
              <a:latin typeface="DM Sans"/>
              <a:ea typeface="DM Sans"/>
              <a:cs typeface="DM Sans"/>
              <a:sym typeface="DM Sans"/>
            </a:endParaRPr>
          </a:p>
          <a:p>
            <a:pPr indent="0" lvl="0" marL="0" rtl="0" algn="ctr">
              <a:lnSpc>
                <a:spcPct val="100000"/>
              </a:lnSpc>
              <a:spcBef>
                <a:spcPts val="0"/>
              </a:spcBef>
              <a:spcAft>
                <a:spcPts val="0"/>
              </a:spcAft>
              <a:buNone/>
            </a:pPr>
            <a:r>
              <a:rPr b="1" lang="es" sz="4000">
                <a:solidFill>
                  <a:schemeClr val="lt1"/>
                </a:solidFill>
                <a:latin typeface="DM Sans"/>
                <a:ea typeface="DM Sans"/>
                <a:cs typeface="DM Sans"/>
                <a:sym typeface="DM Sans"/>
              </a:rPr>
              <a:t>de la clase hoy</a:t>
            </a:r>
            <a:endParaRPr sz="4000">
              <a:solidFill>
                <a:schemeClr val="lt1"/>
              </a:solidFill>
              <a:latin typeface="DM Sans"/>
              <a:ea typeface="DM Sans"/>
              <a:cs typeface="DM Sans"/>
              <a:sym typeface="DM Sans"/>
            </a:endParaRPr>
          </a:p>
        </p:txBody>
      </p:sp>
      <p:sp>
        <p:nvSpPr>
          <p:cNvPr id="793" name="Google Shape;793;p113"/>
          <p:cNvSpPr txBox="1"/>
          <p:nvPr/>
        </p:nvSpPr>
        <p:spPr>
          <a:xfrm>
            <a:off x="2109143" y="2502363"/>
            <a:ext cx="4925700" cy="1736700"/>
          </a:xfrm>
          <a:prstGeom prst="rect">
            <a:avLst/>
          </a:prstGeom>
          <a:noFill/>
          <a:ln>
            <a:noFill/>
          </a:ln>
        </p:spPr>
        <p:txBody>
          <a:bodyPr anchorCtr="0" anchor="t" bIns="91425" lIns="91425" spcFirstLastPara="1" rIns="91425" wrap="square" tIns="91425">
            <a:spAutoFit/>
          </a:bodyPr>
          <a:lstStyle/>
          <a:p>
            <a:pPr indent="-314325" lvl="0" marL="457200" rtl="0" algn="l">
              <a:spcBef>
                <a:spcPts val="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Aprendizaje No Supervisado</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Clustering</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Reglas de Asociación</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Reducción de la Dimensionalidad</a:t>
            </a:r>
            <a:endParaRPr sz="1350">
              <a:solidFill>
                <a:schemeClr val="lt1"/>
              </a:solidFill>
              <a:latin typeface="DM Sans"/>
              <a:ea typeface="DM Sans"/>
              <a:cs typeface="DM Sans"/>
              <a:sym typeface="DM Sans"/>
            </a:endParaRPr>
          </a:p>
          <a:p>
            <a:pPr indent="-314325" lvl="0" marL="457200" rtl="0" algn="l">
              <a:spcBef>
                <a:spcPts val="1000"/>
              </a:spcBef>
              <a:spcAft>
                <a:spcPts val="1000"/>
              </a:spcAft>
              <a:buClr>
                <a:srgbClr val="EAFF6A"/>
              </a:buClr>
              <a:buSzPts val="1350"/>
              <a:buFont typeface="DM Sans"/>
              <a:buChar char="✓"/>
            </a:pPr>
            <a:r>
              <a:rPr lang="es" sz="1350">
                <a:solidFill>
                  <a:schemeClr val="lt1"/>
                </a:solidFill>
                <a:latin typeface="DM Sans"/>
                <a:ea typeface="DM Sans"/>
                <a:cs typeface="DM Sans"/>
                <a:sym typeface="DM Sans"/>
              </a:rPr>
              <a:t>PCA</a:t>
            </a:r>
            <a:endParaRPr sz="1350">
              <a:solidFill>
                <a:schemeClr val="lt1"/>
              </a:solidFill>
              <a:latin typeface="DM Sans"/>
              <a:ea typeface="DM Sans"/>
              <a:cs typeface="DM Sans"/>
              <a:sym typeface="DM Sans"/>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114"/>
          <p:cNvSpPr txBox="1"/>
          <p:nvPr/>
        </p:nvSpPr>
        <p:spPr>
          <a:xfrm>
            <a:off x="2382900" y="2171550"/>
            <a:ext cx="43782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4000">
                <a:solidFill>
                  <a:srgbClr val="FFFFFF"/>
                </a:solidFill>
                <a:latin typeface="DM Sans"/>
                <a:ea typeface="DM Sans"/>
                <a:cs typeface="DM Sans"/>
                <a:sym typeface="DM Sans"/>
              </a:rPr>
              <a:t>Muchas gracias</a:t>
            </a:r>
            <a:r>
              <a:rPr b="1" lang="es" sz="4000">
                <a:solidFill>
                  <a:srgbClr val="EAFF6A"/>
                </a:solidFill>
                <a:latin typeface="DM Sans"/>
                <a:ea typeface="DM Sans"/>
                <a:cs typeface="DM Sans"/>
                <a:sym typeface="DM Sans"/>
              </a:rPr>
              <a:t>.</a:t>
            </a:r>
            <a:endParaRPr sz="4000">
              <a:solidFill>
                <a:srgbClr val="EAFF6A"/>
              </a:solidFill>
              <a:latin typeface="DM Sans"/>
              <a:ea typeface="DM Sans"/>
              <a:cs typeface="DM Sans"/>
              <a:sym typeface="DM Sans"/>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2" name="Shape 802"/>
        <p:cNvGrpSpPr/>
        <p:nvPr/>
      </p:nvGrpSpPr>
      <p:grpSpPr>
        <a:xfrm>
          <a:off x="0" y="0"/>
          <a:ext cx="0" cy="0"/>
          <a:chOff x="0" y="0"/>
          <a:chExt cx="0" cy="0"/>
        </a:xfrm>
      </p:grpSpPr>
      <p:pic>
        <p:nvPicPr>
          <p:cNvPr id="803" name="Google Shape;803;p115" title="Hashtag &quot;democratizando la educación&quot;"/>
          <p:cNvPicPr preferRelativeResize="0"/>
          <p:nvPr/>
        </p:nvPicPr>
        <p:blipFill>
          <a:blip r:embed="rId3">
            <a:alphaModFix/>
          </a:blip>
          <a:stretch>
            <a:fillRect/>
          </a:stretch>
        </p:blipFill>
        <p:spPr>
          <a:xfrm>
            <a:off x="1609675" y="2410500"/>
            <a:ext cx="5924650" cy="322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5"/>
          <p:cNvSpPr txBox="1"/>
          <p:nvPr/>
        </p:nvSpPr>
        <p:spPr>
          <a:xfrm>
            <a:off x="651296" y="292290"/>
            <a:ext cx="7841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200"/>
              <a:buFont typeface="Arial"/>
              <a:buNone/>
            </a:pPr>
            <a:r>
              <a:t/>
            </a:r>
            <a:endParaRPr b="0" i="1" sz="3500" u="none" cap="none" strike="noStrike">
              <a:solidFill>
                <a:srgbClr val="000000"/>
              </a:solidFill>
              <a:latin typeface="Anton"/>
              <a:ea typeface="Anton"/>
              <a:cs typeface="Anton"/>
              <a:sym typeface="Anton"/>
            </a:endParaRPr>
          </a:p>
        </p:txBody>
      </p:sp>
      <p:pic>
        <p:nvPicPr>
          <p:cNvPr id="161" name="Google Shape;161;p35"/>
          <p:cNvPicPr preferRelativeResize="0"/>
          <p:nvPr/>
        </p:nvPicPr>
        <p:blipFill>
          <a:blip r:embed="rId3">
            <a:alphaModFix/>
          </a:blip>
          <a:stretch>
            <a:fillRect/>
          </a:stretch>
        </p:blipFill>
        <p:spPr>
          <a:xfrm>
            <a:off x="1083825" y="575961"/>
            <a:ext cx="6976349" cy="39915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